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5"/>
  </p:notesMasterIdLst>
  <p:sldIdLst>
    <p:sldId id="547" r:id="rId5"/>
    <p:sldId id="292" r:id="rId6"/>
    <p:sldId id="282" r:id="rId7"/>
    <p:sldId id="553" r:id="rId8"/>
    <p:sldId id="298" r:id="rId9"/>
    <p:sldId id="300" r:id="rId10"/>
    <p:sldId id="549" r:id="rId11"/>
    <p:sldId id="299" r:id="rId12"/>
    <p:sldId id="548" r:id="rId13"/>
    <p:sldId id="291" r:id="rId14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 Tolfree" initials="KT" lastIdx="1" clrIdx="0">
    <p:extLst>
      <p:ext uri="{19B8F6BF-5375-455C-9EA6-DF929625EA0E}">
        <p15:presenceInfo xmlns:p15="http://schemas.microsoft.com/office/powerpoint/2012/main" userId="S::Kat.Tolfree@hee.nhs.uk::381ace04-0a27-440c-a600-44b4be0c57d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E2473"/>
    <a:srgbClr val="41B6E6"/>
    <a:srgbClr val="0030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3AFFD0-A6DD-4FE5-B4EF-51475C451580}" v="5" dt="2021-11-10T12:06:09.9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3080" autoAdjust="0"/>
  </p:normalViewPr>
  <p:slideViewPr>
    <p:cSldViewPr snapToGrid="0">
      <p:cViewPr varScale="1">
        <p:scale>
          <a:sx n="113" d="100"/>
          <a:sy n="113" d="100"/>
        </p:scale>
        <p:origin x="586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800" b="0" i="0" baseline="0" dirty="0">
                <a:effectLst/>
              </a:rPr>
              <a:t>NA programme performance W6</a:t>
            </a:r>
            <a:endParaRPr lang="en-GB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462-44AB-9C17-DDC6D99E049F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462-44AB-9C17-DDC6D99E049F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462-44AB-9C17-DDC6D99E049F}"/>
              </c:ext>
            </c:extLst>
          </c:dPt>
          <c:cat>
            <c:strRef>
              <c:f>Sheet1!$A$15:$C$15</c:f>
              <c:strCache>
                <c:ptCount val="3"/>
                <c:pt idx="0">
                  <c:v>Actual</c:v>
                </c:pt>
                <c:pt idx="1">
                  <c:v>Planned</c:v>
                </c:pt>
                <c:pt idx="2">
                  <c:v>Varience</c:v>
                </c:pt>
              </c:strCache>
            </c:strRef>
          </c:cat>
          <c:val>
            <c:numRef>
              <c:f>Sheet1!$A$16:$C$16</c:f>
              <c:numCache>
                <c:formatCode>General</c:formatCode>
                <c:ptCount val="3"/>
                <c:pt idx="0">
                  <c:v>520</c:v>
                </c:pt>
                <c:pt idx="1">
                  <c:v>0</c:v>
                </c:pt>
                <c:pt idx="2">
                  <c:v>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462-44AB-9C17-DDC6D99E0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NA</a:t>
            </a:r>
            <a:r>
              <a:rPr lang="en-GB" baseline="0"/>
              <a:t> programme performance wave 6 by ICS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Sheet1!$H$1</c:f>
              <c:strCache>
                <c:ptCount val="1"/>
                <c:pt idx="0">
                  <c:v>Wave 6 actual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BOB</c:v>
                </c:pt>
                <c:pt idx="1">
                  <c:v>Frimley</c:v>
                </c:pt>
                <c:pt idx="2">
                  <c:v>HIOW</c:v>
                </c:pt>
                <c:pt idx="3">
                  <c:v>K&amp;M</c:v>
                </c:pt>
                <c:pt idx="4">
                  <c:v>Surrey</c:v>
                </c:pt>
                <c:pt idx="5">
                  <c:v>Sussex</c:v>
                </c:pt>
              </c:strCache>
            </c:strRef>
          </c:cat>
          <c:val>
            <c:numRef>
              <c:f>Sheet1!$H$2:$H$7</c:f>
              <c:numCache>
                <c:formatCode>General</c:formatCode>
                <c:ptCount val="6"/>
                <c:pt idx="0">
                  <c:v>151</c:v>
                </c:pt>
                <c:pt idx="1">
                  <c:v>37</c:v>
                </c:pt>
                <c:pt idx="2">
                  <c:v>62</c:v>
                </c:pt>
                <c:pt idx="3">
                  <c:v>132</c:v>
                </c:pt>
                <c:pt idx="4">
                  <c:v>36</c:v>
                </c:pt>
                <c:pt idx="5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CA-4FE1-83B0-8BAB77972915}"/>
            </c:ext>
          </c:extLst>
        </c:ser>
        <c:ser>
          <c:idx val="1"/>
          <c:order val="1"/>
          <c:tx>
            <c:strRef>
              <c:f>Sheet1!$I$1</c:f>
              <c:strCache>
                <c:ptCount val="1"/>
                <c:pt idx="0">
                  <c:v>Wave 6 planned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BOB</c:v>
                </c:pt>
                <c:pt idx="1">
                  <c:v>Frimley</c:v>
                </c:pt>
                <c:pt idx="2">
                  <c:v>HIOW</c:v>
                </c:pt>
                <c:pt idx="3">
                  <c:v>K&amp;M</c:v>
                </c:pt>
                <c:pt idx="4">
                  <c:v>Surrey</c:v>
                </c:pt>
                <c:pt idx="5">
                  <c:v>Sussex</c:v>
                </c:pt>
              </c:strCache>
            </c:strRef>
          </c:cat>
          <c:val>
            <c:numRef>
              <c:f>Sheet1!$I$2:$I$7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CA-4FE1-83B0-8BAB779729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29555056"/>
        <c:axId val="729555472"/>
      </c:barChart>
      <c:catAx>
        <c:axId val="72955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9555472"/>
        <c:crosses val="autoZero"/>
        <c:auto val="1"/>
        <c:lblAlgn val="ctr"/>
        <c:lblOffset val="100"/>
        <c:noMultiLvlLbl val="0"/>
      </c:catAx>
      <c:valAx>
        <c:axId val="729555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9555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PC!$A$2</c:f>
              <c:strCache>
                <c:ptCount val="1"/>
                <c:pt idx="0">
                  <c:v>BOB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PC!$B$1:$F$1</c:f>
              <c:strCache>
                <c:ptCount val="5"/>
                <c:pt idx="0">
                  <c:v>Wave 2</c:v>
                </c:pt>
                <c:pt idx="1">
                  <c:v>Wave 3</c:v>
                </c:pt>
                <c:pt idx="2">
                  <c:v>Wave 4</c:v>
                </c:pt>
                <c:pt idx="3">
                  <c:v>Wave 5</c:v>
                </c:pt>
                <c:pt idx="4">
                  <c:v>Wave 6 actual</c:v>
                </c:pt>
              </c:strCache>
              <c:extLst/>
            </c:strRef>
          </c:cat>
          <c:val>
            <c:numRef>
              <c:f>PC!$B$2:$F$2</c:f>
              <c:numCache>
                <c:formatCode>General</c:formatCode>
                <c:ptCount val="5"/>
                <c:pt idx="0">
                  <c:v>3</c:v>
                </c:pt>
                <c:pt idx="1">
                  <c:v>1</c:v>
                </c:pt>
                <c:pt idx="2">
                  <c:v>0</c:v>
                </c:pt>
                <c:pt idx="3">
                  <c:v>3</c:v>
                </c:pt>
                <c:pt idx="4">
                  <c:v>19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D048-40B7-8DB2-AD0DBBB2D476}"/>
            </c:ext>
          </c:extLst>
        </c:ser>
        <c:ser>
          <c:idx val="1"/>
          <c:order val="1"/>
          <c:tx>
            <c:strRef>
              <c:f>PC!$A$3</c:f>
              <c:strCache>
                <c:ptCount val="1"/>
                <c:pt idx="0">
                  <c:v>Frimley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PC!$B$1:$F$1</c:f>
              <c:strCache>
                <c:ptCount val="5"/>
                <c:pt idx="0">
                  <c:v>Wave 2</c:v>
                </c:pt>
                <c:pt idx="1">
                  <c:v>Wave 3</c:v>
                </c:pt>
                <c:pt idx="2">
                  <c:v>Wave 4</c:v>
                </c:pt>
                <c:pt idx="3">
                  <c:v>Wave 5</c:v>
                </c:pt>
                <c:pt idx="4">
                  <c:v>Wave 6 actual</c:v>
                </c:pt>
              </c:strCache>
              <c:extLst/>
            </c:strRef>
          </c:cat>
          <c:val>
            <c:numRef>
              <c:f>PC!$B$3:$F$3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8</c:v>
                </c:pt>
                <c:pt idx="3">
                  <c:v>2</c:v>
                </c:pt>
                <c:pt idx="4">
                  <c:v>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D048-40B7-8DB2-AD0DBBB2D476}"/>
            </c:ext>
          </c:extLst>
        </c:ser>
        <c:ser>
          <c:idx val="2"/>
          <c:order val="2"/>
          <c:tx>
            <c:strRef>
              <c:f>PC!$A$4</c:f>
              <c:strCache>
                <c:ptCount val="1"/>
                <c:pt idx="0">
                  <c:v>HIOW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PC!$B$1:$F$1</c:f>
              <c:strCache>
                <c:ptCount val="5"/>
                <c:pt idx="0">
                  <c:v>Wave 2</c:v>
                </c:pt>
                <c:pt idx="1">
                  <c:v>Wave 3</c:v>
                </c:pt>
                <c:pt idx="2">
                  <c:v>Wave 4</c:v>
                </c:pt>
                <c:pt idx="3">
                  <c:v>Wave 5</c:v>
                </c:pt>
                <c:pt idx="4">
                  <c:v>Wave 6 actual</c:v>
                </c:pt>
              </c:strCache>
              <c:extLst/>
            </c:strRef>
          </c:cat>
          <c:val>
            <c:numRef>
              <c:f>PC!$B$4:$F$4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0</c:v>
                </c:pt>
                <c:pt idx="4">
                  <c:v>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D048-40B7-8DB2-AD0DBBB2D476}"/>
            </c:ext>
          </c:extLst>
        </c:ser>
        <c:ser>
          <c:idx val="3"/>
          <c:order val="3"/>
          <c:tx>
            <c:strRef>
              <c:f>PC!$A$5</c:f>
              <c:strCache>
                <c:ptCount val="1"/>
                <c:pt idx="0">
                  <c:v>K&amp;M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PC!$B$1:$F$1</c:f>
              <c:strCache>
                <c:ptCount val="5"/>
                <c:pt idx="0">
                  <c:v>Wave 2</c:v>
                </c:pt>
                <c:pt idx="1">
                  <c:v>Wave 3</c:v>
                </c:pt>
                <c:pt idx="2">
                  <c:v>Wave 4</c:v>
                </c:pt>
                <c:pt idx="3">
                  <c:v>Wave 5</c:v>
                </c:pt>
                <c:pt idx="4">
                  <c:v>Wave 6 actual</c:v>
                </c:pt>
              </c:strCache>
              <c:extLst/>
            </c:strRef>
          </c:cat>
          <c:val>
            <c:numRef>
              <c:f>PC!$B$5:$F$5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6</c:v>
                </c:pt>
                <c:pt idx="3">
                  <c:v>5</c:v>
                </c:pt>
                <c:pt idx="4">
                  <c:v>23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D048-40B7-8DB2-AD0DBBB2D476}"/>
            </c:ext>
          </c:extLst>
        </c:ser>
        <c:ser>
          <c:idx val="4"/>
          <c:order val="4"/>
          <c:tx>
            <c:strRef>
              <c:f>PC!$A$6</c:f>
              <c:strCache>
                <c:ptCount val="1"/>
                <c:pt idx="0">
                  <c:v>Surrey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PC!$B$1:$F$1</c:f>
              <c:strCache>
                <c:ptCount val="5"/>
                <c:pt idx="0">
                  <c:v>Wave 2</c:v>
                </c:pt>
                <c:pt idx="1">
                  <c:v>Wave 3</c:v>
                </c:pt>
                <c:pt idx="2">
                  <c:v>Wave 4</c:v>
                </c:pt>
                <c:pt idx="3">
                  <c:v>Wave 5</c:v>
                </c:pt>
                <c:pt idx="4">
                  <c:v>Wave 6 actual</c:v>
                </c:pt>
              </c:strCache>
              <c:extLst/>
            </c:strRef>
          </c:cat>
          <c:val>
            <c:numRef>
              <c:f>PC!$B$6:$F$6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1</c:v>
                </c:pt>
                <c:pt idx="4">
                  <c:v>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D048-40B7-8DB2-AD0DBBB2D476}"/>
            </c:ext>
          </c:extLst>
        </c:ser>
        <c:ser>
          <c:idx val="5"/>
          <c:order val="5"/>
          <c:tx>
            <c:strRef>
              <c:f>PC!$A$7</c:f>
              <c:strCache>
                <c:ptCount val="1"/>
                <c:pt idx="0">
                  <c:v>Sussex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PC!$B$1:$F$1</c:f>
              <c:strCache>
                <c:ptCount val="5"/>
                <c:pt idx="0">
                  <c:v>Wave 2</c:v>
                </c:pt>
                <c:pt idx="1">
                  <c:v>Wave 3</c:v>
                </c:pt>
                <c:pt idx="2">
                  <c:v>Wave 4</c:v>
                </c:pt>
                <c:pt idx="3">
                  <c:v>Wave 5</c:v>
                </c:pt>
                <c:pt idx="4">
                  <c:v>Wave 6 actual</c:v>
                </c:pt>
              </c:strCache>
              <c:extLst/>
            </c:strRef>
          </c:cat>
          <c:val>
            <c:numRef>
              <c:f>PC!$B$7:$F$7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5</c:v>
                </c:pt>
                <c:pt idx="3">
                  <c:v>3</c:v>
                </c:pt>
                <c:pt idx="4">
                  <c:v>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D048-40B7-8DB2-AD0DBBB2D4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172215599"/>
        <c:axId val="1172217263"/>
      </c:barChart>
      <c:catAx>
        <c:axId val="11722155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2217263"/>
        <c:crosses val="autoZero"/>
        <c:auto val="1"/>
        <c:lblAlgn val="ctr"/>
        <c:lblOffset val="100"/>
        <c:noMultiLvlLbl val="0"/>
      </c:catAx>
      <c:valAx>
        <c:axId val="11722172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22155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PC!$C$13</c:f>
              <c:strCache>
                <c:ptCount val="1"/>
                <c:pt idx="0">
                  <c:v>Wave 6 actual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PC!$B$14:$B$19</c:f>
              <c:strCache>
                <c:ptCount val="6"/>
                <c:pt idx="0">
                  <c:v>BOB</c:v>
                </c:pt>
                <c:pt idx="1">
                  <c:v>Frimley</c:v>
                </c:pt>
                <c:pt idx="2">
                  <c:v>HIOW</c:v>
                </c:pt>
                <c:pt idx="3">
                  <c:v>K&amp;M</c:v>
                </c:pt>
                <c:pt idx="4">
                  <c:v>Surrey</c:v>
                </c:pt>
                <c:pt idx="5">
                  <c:v>Sussex</c:v>
                </c:pt>
              </c:strCache>
            </c:strRef>
          </c:cat>
          <c:val>
            <c:numRef>
              <c:f>PC!$C$14:$C$19</c:f>
              <c:numCache>
                <c:formatCode>General</c:formatCode>
                <c:ptCount val="6"/>
                <c:pt idx="0">
                  <c:v>19</c:v>
                </c:pt>
                <c:pt idx="1">
                  <c:v>7</c:v>
                </c:pt>
                <c:pt idx="2">
                  <c:v>7</c:v>
                </c:pt>
                <c:pt idx="3">
                  <c:v>23</c:v>
                </c:pt>
                <c:pt idx="4">
                  <c:v>4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D3-4ED7-94A5-0700D1E005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17527152"/>
        <c:axId val="917527984"/>
      </c:barChart>
      <c:catAx>
        <c:axId val="917527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7527984"/>
        <c:crosses val="autoZero"/>
        <c:auto val="1"/>
        <c:lblAlgn val="ctr"/>
        <c:lblOffset val="100"/>
        <c:noMultiLvlLbl val="0"/>
      </c:catAx>
      <c:valAx>
        <c:axId val="917527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7527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2B63D-6A65-43D9-850D-23C877FA22D6}" type="datetimeFigureOut">
              <a:rPr lang="en-GB" smtClean="0"/>
              <a:t>18/08/2023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197504-B8A9-4799-BEA4-1D4BBCB87F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754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>
                <a:solidFill>
                  <a:srgbClr val="000000"/>
                </a:solidFill>
                <a:ea typeface="+mn-lt"/>
                <a:cs typeface="+mn-lt"/>
              </a:rPr>
              <a:t>To increase the number of Nursing Associates within the South East as a key role within the nursing workforce, and also as a pipeline towards developing registered nurses. The metric deliverable for this programme is number of people started on programme across the year; to achieve this there are various projects to support. </a:t>
            </a:r>
          </a:p>
          <a:p>
            <a:endParaRPr lang="en-GB" sz="1200" dirty="0">
              <a:solidFill>
                <a:srgbClr val="000000"/>
              </a:solidFill>
              <a:ea typeface="+mn-lt"/>
              <a:cs typeface="+mn-lt"/>
            </a:endParaRPr>
          </a:p>
          <a:p>
            <a:r>
              <a:rPr lang="en-GB" sz="1200" dirty="0">
                <a:solidFill>
                  <a:srgbClr val="000000"/>
                </a:solidFill>
                <a:ea typeface="+mn-lt"/>
                <a:cs typeface="+mn-lt"/>
              </a:rPr>
              <a:t>Wave 6 SE target (Jan-Dec 2021): 795 (national target of 5000)</a:t>
            </a:r>
            <a:r>
              <a:rPr lang="en-GB" sz="1200" dirty="0">
                <a:ea typeface="+mn-lt"/>
                <a:cs typeface="+mn-lt"/>
              </a:rPr>
              <a:t>of TNAs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08648-CEFD-6947-9EBC-FE1CCD6940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192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08648-CEFD-6947-9EBC-FE1CCD6940F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256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92884" marR="0" lvl="0" indent="-192884" algn="l" defTabSz="914400" rtl="0" eaLnBrk="1" fontAlgn="auto" latinLnBrk="0" hangingPunct="1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-"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08648-CEFD-6947-9EBC-FE1CCD6940F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000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8713"/>
            <a:ext cx="5413375" cy="3044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3CAB3-E6DD-4BB8-AEFA-6EB9C98E454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773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8713"/>
            <a:ext cx="5413375" cy="3044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dirty="0">
                <a:solidFill>
                  <a:srgbClr val="FF0000"/>
                </a:solidFill>
              </a:rPr>
              <a:t>Nov 2021 data </a:t>
            </a:r>
          </a:p>
          <a:p>
            <a:endParaRPr lang="en-GB" b="0" dirty="0">
              <a:solidFill>
                <a:srgbClr val="FF0000"/>
              </a:solidFill>
            </a:endParaRPr>
          </a:p>
          <a:p>
            <a:r>
              <a:rPr lang="en-GB" b="0" dirty="0">
                <a:solidFill>
                  <a:srgbClr val="FF0000"/>
                </a:solidFill>
              </a:rPr>
              <a:t>Pie chart total is 795 </a:t>
            </a:r>
            <a:r>
              <a:rPr lang="en-GB" b="0" dirty="0" err="1">
                <a:solidFill>
                  <a:srgbClr val="FF0000"/>
                </a:solidFill>
              </a:rPr>
              <a:t>i.e</a:t>
            </a:r>
            <a:r>
              <a:rPr lang="en-GB" b="0" dirty="0">
                <a:solidFill>
                  <a:srgbClr val="FF0000"/>
                </a:solidFill>
              </a:rPr>
              <a:t> SE target</a:t>
            </a:r>
          </a:p>
          <a:p>
            <a:endParaRPr lang="en-GB" b="0" dirty="0">
              <a:solidFill>
                <a:srgbClr val="FF0000"/>
              </a:solidFill>
            </a:endParaRPr>
          </a:p>
          <a:p>
            <a:r>
              <a:rPr lang="en-GB" b="0" dirty="0">
                <a:solidFill>
                  <a:srgbClr val="FF0000"/>
                </a:solidFill>
              </a:rPr>
              <a:t>Actual confirmed TNAs who will start programme in 2021 (light blue) 520</a:t>
            </a:r>
          </a:p>
          <a:p>
            <a:endParaRPr lang="en-GB" b="0" dirty="0">
              <a:solidFill>
                <a:srgbClr val="FF0000"/>
              </a:solidFill>
            </a:endParaRPr>
          </a:p>
          <a:p>
            <a:r>
              <a:rPr lang="en-GB" b="0" dirty="0">
                <a:solidFill>
                  <a:srgbClr val="FF0000"/>
                </a:solidFill>
              </a:rPr>
              <a:t>Planned TNAs to start by the end of Dec 2021 because programme hasn’t yet started (Dark blue) 0</a:t>
            </a:r>
          </a:p>
          <a:p>
            <a:endParaRPr lang="en-GB" b="0" dirty="0">
              <a:solidFill>
                <a:srgbClr val="FF0000"/>
              </a:solidFill>
            </a:endParaRPr>
          </a:p>
          <a:p>
            <a:r>
              <a:rPr lang="en-GB" b="0" dirty="0">
                <a:solidFill>
                  <a:srgbClr val="FF0000"/>
                </a:solidFill>
              </a:rPr>
              <a:t>Variance against target i.e. target - (actual + planned) = 275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3CAB3-E6DD-4BB8-AEFA-6EB9C98E454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132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8713"/>
            <a:ext cx="5413375" cy="3044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dirty="0">
                <a:solidFill>
                  <a:srgbClr val="FF0000"/>
                </a:solidFill>
              </a:rPr>
              <a:t>Nov data</a:t>
            </a:r>
          </a:p>
          <a:p>
            <a:endParaRPr lang="en-GB" b="0" dirty="0">
              <a:solidFill>
                <a:srgbClr val="FF0000"/>
              </a:solidFill>
            </a:endParaRPr>
          </a:p>
          <a:p>
            <a:r>
              <a:rPr lang="en-GB" b="0" dirty="0">
                <a:solidFill>
                  <a:srgbClr val="FF0000"/>
                </a:solidFill>
              </a:rPr>
              <a:t>PC has increased from 14 TNAs in wave 5 (450%!)</a:t>
            </a:r>
          </a:p>
          <a:p>
            <a:endParaRPr lang="en-GB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3CAB3-E6DD-4BB8-AEFA-6EB9C98E454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347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8713"/>
            <a:ext cx="5413375" cy="3044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3CAB3-E6DD-4BB8-AEFA-6EB9C98E454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7316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8713"/>
            <a:ext cx="5413375" cy="3044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3CAB3-E6DD-4BB8-AEFA-6EB9C98E454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195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8713"/>
            <a:ext cx="5413375" cy="3044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3CAB3-E6DD-4BB8-AEFA-6EB9C98E454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592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8713"/>
            <a:ext cx="5413375" cy="3044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3CAB3-E6DD-4BB8-AEFA-6EB9C98E454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898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4A7E8-7BAC-6649-906A-497A8C4751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38" y="790490"/>
            <a:ext cx="8604739" cy="656492"/>
          </a:xfrm>
        </p:spPr>
        <p:txBody>
          <a:bodyPr anchor="t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6BB4CB-BC33-0D45-839D-72013BE152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4338" y="3946061"/>
            <a:ext cx="6858000" cy="618392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CD447F-574F-8B43-82AE-825A110D953C}"/>
              </a:ext>
            </a:extLst>
          </p:cNvPr>
          <p:cNvSpPr/>
          <p:nvPr userDrawn="1"/>
        </p:nvSpPr>
        <p:spPr>
          <a:xfrm>
            <a:off x="0" y="3583365"/>
            <a:ext cx="9144000" cy="1290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9EE460-3A95-DD47-9E6A-B4C1FEC4FA20}"/>
              </a:ext>
            </a:extLst>
          </p:cNvPr>
          <p:cNvSpPr/>
          <p:nvPr userDrawn="1"/>
        </p:nvSpPr>
        <p:spPr>
          <a:xfrm>
            <a:off x="0" y="3707787"/>
            <a:ext cx="9144000" cy="12909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ED904E-9A50-EB46-8546-8B3A3B91C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665" b="2362"/>
          <a:stretch/>
        </p:blipFill>
        <p:spPr>
          <a:xfrm>
            <a:off x="0" y="4564453"/>
            <a:ext cx="9131974" cy="57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914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3B3D8-C3E2-1F42-93A3-6886745CD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928" y="1046377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F7A84-CF65-CC46-97C0-3B056C073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928" y="2141752"/>
            <a:ext cx="7886700" cy="170469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9823DA-6B8F-D34F-B77B-293EBDBA935B}"/>
              </a:ext>
            </a:extLst>
          </p:cNvPr>
          <p:cNvSpPr/>
          <p:nvPr userDrawn="1"/>
        </p:nvSpPr>
        <p:spPr>
          <a:xfrm>
            <a:off x="0" y="4750904"/>
            <a:ext cx="9144000" cy="3925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39D0B0-EE2D-6748-8EBE-5B127DB7F7FE}"/>
              </a:ext>
            </a:extLst>
          </p:cNvPr>
          <p:cNvSpPr/>
          <p:nvPr userDrawn="1"/>
        </p:nvSpPr>
        <p:spPr>
          <a:xfrm>
            <a:off x="0" y="4497390"/>
            <a:ext cx="9144000" cy="1290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9D118B-293F-C248-BA28-B68002DC2FBA}"/>
              </a:ext>
            </a:extLst>
          </p:cNvPr>
          <p:cNvSpPr/>
          <p:nvPr userDrawn="1"/>
        </p:nvSpPr>
        <p:spPr>
          <a:xfrm>
            <a:off x="0" y="4621812"/>
            <a:ext cx="9144000" cy="12909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16">
            <a:extLst>
              <a:ext uri="{FF2B5EF4-FFF2-40B4-BE49-F238E27FC236}">
                <a16:creationId xmlns:a16="http://schemas.microsoft.com/office/drawing/2014/main" id="{4FC3C53A-2989-FD46-A3AC-A9D57F1BDCD9}"/>
              </a:ext>
            </a:extLst>
          </p:cNvPr>
          <p:cNvSpPr txBox="1">
            <a:spLocks/>
          </p:cNvSpPr>
          <p:nvPr userDrawn="1"/>
        </p:nvSpPr>
        <p:spPr>
          <a:xfrm>
            <a:off x="419928" y="4778375"/>
            <a:ext cx="533741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300" b="1">
                <a:solidFill>
                  <a:schemeClr val="accent5"/>
                </a:solidFill>
              </a:rPr>
              <a:t>@</a:t>
            </a:r>
            <a:r>
              <a:rPr lang="en-GB" sz="1300" b="1" err="1">
                <a:solidFill>
                  <a:schemeClr val="accent5"/>
                </a:solidFill>
              </a:rPr>
              <a:t>NHS_HealthEdEng</a:t>
            </a:r>
            <a:endParaRPr lang="en-GB" sz="1300" b="1">
              <a:solidFill>
                <a:schemeClr val="accent5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FA6113-5F61-3B43-8EF1-A2C4EFCE687C}"/>
              </a:ext>
            </a:extLst>
          </p:cNvPr>
          <p:cNvSpPr txBox="1"/>
          <p:nvPr userDrawn="1"/>
        </p:nvSpPr>
        <p:spPr>
          <a:xfrm>
            <a:off x="8610089" y="589144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9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C913EF-3539-B24F-BAD4-7B97C86E1870}"/>
              </a:ext>
            </a:extLst>
          </p:cNvPr>
          <p:cNvSpPr/>
          <p:nvPr userDrawn="1"/>
        </p:nvSpPr>
        <p:spPr>
          <a:xfrm>
            <a:off x="0" y="4750904"/>
            <a:ext cx="9144000" cy="3925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689862-6EA4-BF46-99BF-BAD3A73769C8}"/>
              </a:ext>
            </a:extLst>
          </p:cNvPr>
          <p:cNvSpPr/>
          <p:nvPr userDrawn="1"/>
        </p:nvSpPr>
        <p:spPr>
          <a:xfrm>
            <a:off x="0" y="4497390"/>
            <a:ext cx="9144000" cy="1290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858048-AAD4-0B44-BF43-40B913ECEB1A}"/>
              </a:ext>
            </a:extLst>
          </p:cNvPr>
          <p:cNvSpPr/>
          <p:nvPr userDrawn="1"/>
        </p:nvSpPr>
        <p:spPr>
          <a:xfrm>
            <a:off x="0" y="4621812"/>
            <a:ext cx="9144000" cy="12909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16">
            <a:extLst>
              <a:ext uri="{FF2B5EF4-FFF2-40B4-BE49-F238E27FC236}">
                <a16:creationId xmlns:a16="http://schemas.microsoft.com/office/drawing/2014/main" id="{DD4979A2-FB9A-3B4E-91D7-99D15F0FFC19}"/>
              </a:ext>
            </a:extLst>
          </p:cNvPr>
          <p:cNvSpPr txBox="1">
            <a:spLocks/>
          </p:cNvSpPr>
          <p:nvPr userDrawn="1"/>
        </p:nvSpPr>
        <p:spPr>
          <a:xfrm>
            <a:off x="419928" y="4778375"/>
            <a:ext cx="533741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300" b="1">
                <a:solidFill>
                  <a:schemeClr val="accent5"/>
                </a:solidFill>
              </a:rPr>
              <a:t>@</a:t>
            </a:r>
            <a:r>
              <a:rPr lang="en-GB" sz="1300" b="1" err="1">
                <a:solidFill>
                  <a:schemeClr val="accent5"/>
                </a:solidFill>
              </a:rPr>
              <a:t>NHS_HealthEdEng</a:t>
            </a:r>
            <a:endParaRPr lang="en-GB" sz="1300" b="1">
              <a:solidFill>
                <a:schemeClr val="accent5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71CF08E-2D69-5642-80CC-A30DB1685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928" y="1046377"/>
            <a:ext cx="7886700" cy="4771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2772D1C-B7D6-7E40-A101-C61374358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928" y="1719470"/>
            <a:ext cx="5861602" cy="25169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159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E38C66A-BB49-0F4B-8CD5-DD58CA18CCB9}"/>
              </a:ext>
            </a:extLst>
          </p:cNvPr>
          <p:cNvSpPr/>
          <p:nvPr userDrawn="1"/>
        </p:nvSpPr>
        <p:spPr>
          <a:xfrm>
            <a:off x="0" y="4750904"/>
            <a:ext cx="9144000" cy="3925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D6DDEC-27DF-6B44-8A5C-8BA7D7877CEA}"/>
              </a:ext>
            </a:extLst>
          </p:cNvPr>
          <p:cNvSpPr/>
          <p:nvPr userDrawn="1"/>
        </p:nvSpPr>
        <p:spPr>
          <a:xfrm>
            <a:off x="0" y="4497390"/>
            <a:ext cx="9144000" cy="1290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11DC39-0F96-FC4D-9C92-F1BB1A8B409F}"/>
              </a:ext>
            </a:extLst>
          </p:cNvPr>
          <p:cNvSpPr/>
          <p:nvPr userDrawn="1"/>
        </p:nvSpPr>
        <p:spPr>
          <a:xfrm>
            <a:off x="0" y="4621812"/>
            <a:ext cx="9144000" cy="12909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oter Placeholder 16">
            <a:extLst>
              <a:ext uri="{FF2B5EF4-FFF2-40B4-BE49-F238E27FC236}">
                <a16:creationId xmlns:a16="http://schemas.microsoft.com/office/drawing/2014/main" id="{A0451A68-537B-AF4D-BD45-6E48D4DB2BDE}"/>
              </a:ext>
            </a:extLst>
          </p:cNvPr>
          <p:cNvSpPr txBox="1">
            <a:spLocks/>
          </p:cNvSpPr>
          <p:nvPr userDrawn="1"/>
        </p:nvSpPr>
        <p:spPr>
          <a:xfrm>
            <a:off x="419928" y="4778375"/>
            <a:ext cx="533741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300" b="1">
                <a:solidFill>
                  <a:schemeClr val="accent5"/>
                </a:solidFill>
              </a:rPr>
              <a:t>@</a:t>
            </a:r>
            <a:r>
              <a:rPr lang="en-GB" sz="1300" b="1" err="1">
                <a:solidFill>
                  <a:schemeClr val="accent5"/>
                </a:solidFill>
              </a:rPr>
              <a:t>NHS_HealthEdEng</a:t>
            </a:r>
            <a:endParaRPr lang="en-GB" sz="1300" b="1">
              <a:solidFill>
                <a:schemeClr val="accent5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C4BA2FD-240E-7D42-9001-70573928D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928" y="1046377"/>
            <a:ext cx="7886700" cy="4771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8872E4C-32C0-0E43-B171-E68384BD2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928" y="1719470"/>
            <a:ext cx="5861602" cy="2516997"/>
          </a:xfrm>
        </p:spPr>
        <p:txBody>
          <a:bodyPr/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28756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CFFBB2B-EDFB-F14A-A023-1F8279F098C9}"/>
              </a:ext>
            </a:extLst>
          </p:cNvPr>
          <p:cNvSpPr/>
          <p:nvPr userDrawn="1"/>
        </p:nvSpPr>
        <p:spPr>
          <a:xfrm>
            <a:off x="0" y="4750904"/>
            <a:ext cx="9144000" cy="3925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E7ECDF-F837-444E-8340-4683B45E354E}"/>
              </a:ext>
            </a:extLst>
          </p:cNvPr>
          <p:cNvSpPr/>
          <p:nvPr userDrawn="1"/>
        </p:nvSpPr>
        <p:spPr>
          <a:xfrm>
            <a:off x="0" y="4497390"/>
            <a:ext cx="9144000" cy="1290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3DADA9-0C34-7C4C-8591-F29E7EBE7C9A}"/>
              </a:ext>
            </a:extLst>
          </p:cNvPr>
          <p:cNvSpPr/>
          <p:nvPr userDrawn="1"/>
        </p:nvSpPr>
        <p:spPr>
          <a:xfrm>
            <a:off x="0" y="4621812"/>
            <a:ext cx="9144000" cy="12909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oter Placeholder 16">
            <a:extLst>
              <a:ext uri="{FF2B5EF4-FFF2-40B4-BE49-F238E27FC236}">
                <a16:creationId xmlns:a16="http://schemas.microsoft.com/office/drawing/2014/main" id="{DF732811-1995-6E4A-B606-DE84E0AFF445}"/>
              </a:ext>
            </a:extLst>
          </p:cNvPr>
          <p:cNvSpPr txBox="1">
            <a:spLocks/>
          </p:cNvSpPr>
          <p:nvPr userDrawn="1"/>
        </p:nvSpPr>
        <p:spPr>
          <a:xfrm>
            <a:off x="419928" y="4778375"/>
            <a:ext cx="533741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300" b="1">
                <a:solidFill>
                  <a:schemeClr val="accent5"/>
                </a:solidFill>
              </a:rPr>
              <a:t>@</a:t>
            </a:r>
            <a:r>
              <a:rPr lang="en-GB" sz="1300" b="1" err="1">
                <a:solidFill>
                  <a:schemeClr val="accent5"/>
                </a:solidFill>
              </a:rPr>
              <a:t>NHS_HealthEdEng</a:t>
            </a:r>
            <a:endParaRPr lang="en-GB" sz="1300" b="1">
              <a:solidFill>
                <a:schemeClr val="accent5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469D51B-9609-254D-85D8-6D25ED259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928" y="1046377"/>
            <a:ext cx="7886700" cy="4771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FCFA703-8042-BB4C-A3BD-65A2A8F44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928" y="1719470"/>
            <a:ext cx="4569515" cy="2594620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800" b="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880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6BEC74E-85C4-FD4A-ADCD-F68FCCD62B6B}"/>
              </a:ext>
            </a:extLst>
          </p:cNvPr>
          <p:cNvSpPr/>
          <p:nvPr userDrawn="1"/>
        </p:nvSpPr>
        <p:spPr>
          <a:xfrm>
            <a:off x="0" y="4750904"/>
            <a:ext cx="9144000" cy="3925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18D588-9CF1-AC4B-AA40-F3AA7180A13D}"/>
              </a:ext>
            </a:extLst>
          </p:cNvPr>
          <p:cNvSpPr/>
          <p:nvPr userDrawn="1"/>
        </p:nvSpPr>
        <p:spPr>
          <a:xfrm>
            <a:off x="0" y="4497390"/>
            <a:ext cx="9144000" cy="1290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9D0716-FCE9-FF47-9ABE-434154D75C76}"/>
              </a:ext>
            </a:extLst>
          </p:cNvPr>
          <p:cNvSpPr/>
          <p:nvPr userDrawn="1"/>
        </p:nvSpPr>
        <p:spPr>
          <a:xfrm>
            <a:off x="0" y="4621812"/>
            <a:ext cx="9144000" cy="12909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122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14D4DF-AC27-AD4D-9F0E-9A38943E8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44551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124F78-BAB5-B945-B76C-3103CC5E9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2439926"/>
            <a:ext cx="7886700" cy="23040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760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8.svg"/><Relationship Id="rId18" Type="http://schemas.openxmlformats.org/officeDocument/2006/relationships/image" Target="../media/image21.png"/><Relationship Id="rId3" Type="http://schemas.openxmlformats.org/officeDocument/2006/relationships/image" Target="../media/image2.jpeg"/><Relationship Id="rId21" Type="http://schemas.openxmlformats.org/officeDocument/2006/relationships/hyperlink" Target="https://bucks.ac.uk/business/apprenticeships/degree-apprenticeships/nursing-associate" TargetMode="External"/><Relationship Id="rId7" Type="http://schemas.openxmlformats.org/officeDocument/2006/relationships/hyperlink" Target="https://www.winchester.ac.uk/study/apprenticeships/degree-apprenticeship-programmes/fdsc-nursing-associate-apprenticeship/" TargetMode="External"/><Relationship Id="rId12" Type="http://schemas.openxmlformats.org/officeDocument/2006/relationships/image" Target="../media/image17.png"/><Relationship Id="rId17" Type="http://schemas.openxmlformats.org/officeDocument/2006/relationships/hyperlink" Target="https://www.brookes.ac.uk/apprenticeships/apprenticeships-on-offer/nursing-associate-higher-apprenticeship/" TargetMode="Externa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0.sv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svg"/><Relationship Id="rId11" Type="http://schemas.openxmlformats.org/officeDocument/2006/relationships/hyperlink" Target="https://www.uwl.ac.uk/for-business/apprenticeships/applicants/our-apprenticeships/nursing-associate-nmc-2018" TargetMode="External"/><Relationship Id="rId24" Type="http://schemas.openxmlformats.org/officeDocument/2006/relationships/image" Target="../media/image25.png"/><Relationship Id="rId5" Type="http://schemas.openxmlformats.org/officeDocument/2006/relationships/image" Target="../media/image13.png"/><Relationship Id="rId15" Type="http://schemas.openxmlformats.org/officeDocument/2006/relationships/image" Target="../media/image19.png"/><Relationship Id="rId23" Type="http://schemas.openxmlformats.org/officeDocument/2006/relationships/image" Target="../media/image24.svg"/><Relationship Id="rId10" Type="http://schemas.openxmlformats.org/officeDocument/2006/relationships/image" Target="../media/image16.png"/><Relationship Id="rId19" Type="http://schemas.openxmlformats.org/officeDocument/2006/relationships/hyperlink" Target="http://www.open.ac.uk/business/apprenticeships/degree-and-higher/nursing-associate-higher-apprenticeship" TargetMode="External"/><Relationship Id="rId4" Type="http://schemas.openxmlformats.org/officeDocument/2006/relationships/hyperlink" Target="https://www.canterbury.ac.uk/study-here/apprenticeships/nursing-associate-nmc-2018" TargetMode="External"/><Relationship Id="rId9" Type="http://schemas.openxmlformats.org/officeDocument/2006/relationships/hyperlink" Target="https://www.brighton.ac.uk/business-services/professional-development/apprenticeships/health-and-science/nursing-associate-higher-apprenticeship.aspx" TargetMode="External"/><Relationship Id="rId14" Type="http://schemas.openxmlformats.org/officeDocument/2006/relationships/hyperlink" Target="https://www.solent.ac.uk/courses/apprenticeship/nursing-associate-apprenticeship" TargetMode="External"/><Relationship Id="rId22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8C514617-8734-4BBE-B695-9152D67B521C}"/>
              </a:ext>
            </a:extLst>
          </p:cNvPr>
          <p:cNvSpPr txBox="1">
            <a:spLocks/>
          </p:cNvSpPr>
          <p:nvPr/>
        </p:nvSpPr>
        <p:spPr>
          <a:xfrm>
            <a:off x="182553" y="218080"/>
            <a:ext cx="3107245" cy="745629"/>
          </a:xfrm>
          <a:prstGeom prst="rect">
            <a:avLst/>
          </a:prstGeom>
        </p:spPr>
        <p:txBody>
          <a:bodyPr/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b="1" kern="1200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/>
              <a:t>NA overview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6DF8CB-AF2C-46BC-9FBE-D26C61BECAB7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586424" y="0"/>
            <a:ext cx="2414577" cy="9728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DB4DC8F-DDB1-47EE-B8BA-21DF7ADDAD83}"/>
              </a:ext>
            </a:extLst>
          </p:cNvPr>
          <p:cNvSpPr txBox="1"/>
          <p:nvPr/>
        </p:nvSpPr>
        <p:spPr>
          <a:xfrm>
            <a:off x="1143000" y="4835724"/>
            <a:ext cx="20614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>
                <a:latin typeface="Arial" panose="020B0604020202020204" pitchFamily="34" charset="0"/>
                <a:ea typeface="Frutiger-Light"/>
              </a:rPr>
              <a:t>#NursingAssociateSE</a:t>
            </a:r>
            <a:endParaRPr lang="en-GB" sz="1400"/>
          </a:p>
        </p:txBody>
      </p:sp>
      <p:pic>
        <p:nvPicPr>
          <p:cNvPr id="12" name="Graphic 11" descr="Clipboard with solid fill">
            <a:extLst>
              <a:ext uri="{FF2B5EF4-FFF2-40B4-BE49-F238E27FC236}">
                <a16:creationId xmlns:a16="http://schemas.microsoft.com/office/drawing/2014/main" id="{4D60BB0F-7E66-4D9D-A003-41706688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93068" y="938236"/>
            <a:ext cx="534080" cy="53408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650A021-8A6F-4DA2-B1B4-D07992A8C44B}"/>
              </a:ext>
            </a:extLst>
          </p:cNvPr>
          <p:cNvSpPr/>
          <p:nvPr/>
        </p:nvSpPr>
        <p:spPr>
          <a:xfrm>
            <a:off x="1862255" y="1037065"/>
            <a:ext cx="1356805" cy="414725"/>
          </a:xfrm>
          <a:prstGeom prst="roundRect">
            <a:avLst/>
          </a:prstGeom>
          <a:solidFill>
            <a:schemeClr val="tx1"/>
          </a:solidFill>
          <a:ln>
            <a:solidFill>
              <a:srgbClr val="0038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Part of the nursing workforce</a:t>
            </a:r>
            <a:endParaRPr lang="en-GB" sz="110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4BC8549-5B41-4A67-B854-AF57B91A7E89}"/>
              </a:ext>
            </a:extLst>
          </p:cNvPr>
          <p:cNvSpPr/>
          <p:nvPr/>
        </p:nvSpPr>
        <p:spPr>
          <a:xfrm>
            <a:off x="3343609" y="1045540"/>
            <a:ext cx="1356806" cy="414725"/>
          </a:xfrm>
          <a:prstGeom prst="roundRect">
            <a:avLst/>
          </a:prstGeom>
          <a:solidFill>
            <a:schemeClr val="tx1"/>
          </a:solidFill>
          <a:ln>
            <a:solidFill>
              <a:srgbClr val="0038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Work alongside nurses and MDT</a:t>
            </a:r>
            <a:endParaRPr lang="en-GB" sz="120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BDC791E-DD93-468C-9D6A-4F0F079ACE3B}"/>
              </a:ext>
            </a:extLst>
          </p:cNvPr>
          <p:cNvSpPr/>
          <p:nvPr/>
        </p:nvSpPr>
        <p:spPr>
          <a:xfrm>
            <a:off x="4820690" y="1044356"/>
            <a:ext cx="2928857" cy="414725"/>
          </a:xfrm>
          <a:prstGeom prst="roundRect">
            <a:avLst/>
          </a:prstGeom>
          <a:solidFill>
            <a:schemeClr val="tx1"/>
          </a:solidFill>
          <a:ln>
            <a:solidFill>
              <a:srgbClr val="0038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Accountable, regulated healthcare professional </a:t>
            </a:r>
            <a:endParaRPr lang="en-GB" sz="120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17" name="Graphic 16" descr="Clipboard with solid fill">
            <a:extLst>
              <a:ext uri="{FF2B5EF4-FFF2-40B4-BE49-F238E27FC236}">
                <a16:creationId xmlns:a16="http://schemas.microsoft.com/office/drawing/2014/main" id="{CE62D045-ED59-467D-AB54-D714F89D68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95458" y="1476283"/>
            <a:ext cx="534080" cy="534080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3E63034-984A-4247-8BA5-A3C48B67F5D7}"/>
              </a:ext>
            </a:extLst>
          </p:cNvPr>
          <p:cNvSpPr/>
          <p:nvPr/>
        </p:nvSpPr>
        <p:spPr>
          <a:xfrm>
            <a:off x="1980449" y="1535961"/>
            <a:ext cx="1086015" cy="470445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>
                <a:solidFill>
                  <a:schemeClr val="bg2">
                    <a:lumMod val="10000"/>
                  </a:schemeClr>
                </a:solidFill>
                <a:latin typeface="+mj-lt"/>
                <a:cs typeface="Calibri" panose="020F0502020204030204" pitchFamily="34" charset="0"/>
              </a:rPr>
              <a:t>Introduced to the England in 2017</a:t>
            </a:r>
            <a:endParaRPr lang="en-GB" sz="1000">
              <a:solidFill>
                <a:schemeClr val="bg2">
                  <a:lumMod val="10000"/>
                </a:schemeClr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F6551F5-A0EB-4DB2-93F2-2954ABBD4AA4}"/>
              </a:ext>
            </a:extLst>
          </p:cNvPr>
          <p:cNvSpPr/>
          <p:nvPr/>
        </p:nvSpPr>
        <p:spPr>
          <a:xfrm>
            <a:off x="3144296" y="1541445"/>
            <a:ext cx="1114044" cy="4528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solidFill>
                  <a:schemeClr val="bg2">
                    <a:lumMod val="10000"/>
                  </a:schemeClr>
                </a:solidFill>
                <a:latin typeface="+mj-lt"/>
                <a:cs typeface="Calibri" panose="020F0502020204030204" pitchFamily="34" charset="0"/>
              </a:rPr>
              <a:t>7 universities in south east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8783861-FD2F-42ED-9316-FF19EAE59CB0}"/>
              </a:ext>
            </a:extLst>
          </p:cNvPr>
          <p:cNvSpPr/>
          <p:nvPr/>
        </p:nvSpPr>
        <p:spPr>
          <a:xfrm>
            <a:off x="4336173" y="1537160"/>
            <a:ext cx="1888809" cy="470445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bg2">
                    <a:lumMod val="10000"/>
                  </a:schemeClr>
                </a:solidFill>
                <a:latin typeface="+mj-lt"/>
                <a:cs typeface="Calibri" panose="020F0502020204030204" pitchFamily="34" charset="0"/>
              </a:rPr>
              <a:t>1079 </a:t>
            </a:r>
            <a:r>
              <a:rPr lang="en-GB" sz="1000" dirty="0" err="1">
                <a:solidFill>
                  <a:schemeClr val="bg2">
                    <a:lumMod val="10000"/>
                  </a:schemeClr>
                </a:solidFill>
                <a:latin typeface="+mj-lt"/>
                <a:cs typeface="Calibri" panose="020F0502020204030204" pitchFamily="34" charset="0"/>
              </a:rPr>
              <a:t>Nas</a:t>
            </a:r>
            <a:r>
              <a:rPr lang="en-GB" sz="1000" dirty="0">
                <a:solidFill>
                  <a:schemeClr val="bg2">
                    <a:lumMod val="10000"/>
                  </a:schemeClr>
                </a:solidFill>
                <a:latin typeface="+mj-lt"/>
                <a:cs typeface="Calibri" panose="020F0502020204030204" pitchFamily="34" charset="0"/>
              </a:rPr>
              <a:t> have trained in the SE (Oct  21)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972ABE2-FE9F-4E54-AB17-6FFBFCFDFC10}"/>
              </a:ext>
            </a:extLst>
          </p:cNvPr>
          <p:cNvSpPr/>
          <p:nvPr/>
        </p:nvSpPr>
        <p:spPr>
          <a:xfrm>
            <a:off x="6446552" y="1536566"/>
            <a:ext cx="1302809" cy="476247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bg2">
                    <a:lumMod val="10000"/>
                  </a:schemeClr>
                </a:solidFill>
                <a:latin typeface="+mj-lt"/>
                <a:cs typeface="Calibri" panose="020F0502020204030204" pitchFamily="34" charset="0"/>
              </a:rPr>
              <a:t>840 Trainee Nursing Associates </a:t>
            </a:r>
          </a:p>
        </p:txBody>
      </p:sp>
      <p:pic>
        <p:nvPicPr>
          <p:cNvPr id="23" name="Graphic 22" descr="Stethoscope with solid fill">
            <a:extLst>
              <a:ext uri="{FF2B5EF4-FFF2-40B4-BE49-F238E27FC236}">
                <a16:creationId xmlns:a16="http://schemas.microsoft.com/office/drawing/2014/main" id="{F0312C34-E992-4C5B-844A-84AA9BAD8F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75164" y="2150634"/>
            <a:ext cx="551984" cy="551984"/>
          </a:xfrm>
          <a:prstGeom prst="rect">
            <a:avLst/>
          </a:prstGeom>
        </p:spPr>
      </p:pic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A34F987-0CF6-4CEB-8DBA-C30490D9A19B}"/>
              </a:ext>
            </a:extLst>
          </p:cNvPr>
          <p:cNvSpPr/>
          <p:nvPr/>
        </p:nvSpPr>
        <p:spPr>
          <a:xfrm>
            <a:off x="1816842" y="2104511"/>
            <a:ext cx="1592987" cy="2321369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>
                <a:latin typeface="+mj-lt"/>
                <a:cs typeface="Calibri" panose="020F0502020204030204" pitchFamily="34" charset="0"/>
              </a:rPr>
              <a:t>The nursing associate is a new generic nursing role in England that bridges the gap between healthcare support workers and registered nurses, to deliver hands-on, person-centred care as part of a multidisciplinary team in a range of different settings.</a:t>
            </a:r>
            <a:endParaRPr lang="en-US" sz="1000" b="1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2484A3A-E860-41F9-90A9-AD37B128A8E8}"/>
              </a:ext>
            </a:extLst>
          </p:cNvPr>
          <p:cNvSpPr/>
          <p:nvPr/>
        </p:nvSpPr>
        <p:spPr>
          <a:xfrm>
            <a:off x="3633301" y="2187225"/>
            <a:ext cx="845992" cy="294128"/>
          </a:xfrm>
          <a:prstGeom prst="roundRect">
            <a:avLst/>
          </a:prstGeom>
          <a:solidFill>
            <a:srgbClr val="0091C9"/>
          </a:solidFill>
          <a:ln>
            <a:solidFill>
              <a:srgbClr val="0091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Training</a:t>
            </a:r>
          </a:p>
        </p:txBody>
      </p:sp>
      <p:pic>
        <p:nvPicPr>
          <p:cNvPr id="33" name="Graphic 32" descr="Diploma roll with solid fill">
            <a:extLst>
              <a:ext uri="{FF2B5EF4-FFF2-40B4-BE49-F238E27FC236}">
                <a16:creationId xmlns:a16="http://schemas.microsoft.com/office/drawing/2014/main" id="{DB0C864A-1A64-43EC-9168-490BE0BD31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767095" y="2364278"/>
            <a:ext cx="578405" cy="578405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4F9FF44-DF89-4A79-9D4E-DDE842A9B78D}"/>
              </a:ext>
            </a:extLst>
          </p:cNvPr>
          <p:cNvSpPr/>
          <p:nvPr/>
        </p:nvSpPr>
        <p:spPr>
          <a:xfrm>
            <a:off x="3517881" y="2808225"/>
            <a:ext cx="1302809" cy="335907"/>
          </a:xfrm>
          <a:prstGeom prst="roundRect">
            <a:avLst/>
          </a:prstGeom>
          <a:noFill/>
          <a:ln>
            <a:solidFill>
              <a:srgbClr val="0038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>
                <a:solidFill>
                  <a:srgbClr val="003893"/>
                </a:solidFill>
                <a:latin typeface="+mj-lt"/>
                <a:cs typeface="Calibri" panose="020F0502020204030204" pitchFamily="34" charset="0"/>
              </a:rPr>
              <a:t>Two years foundation degree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BE138195-2E95-45F8-89BD-EDE80A62CF4F}"/>
              </a:ext>
            </a:extLst>
          </p:cNvPr>
          <p:cNvSpPr/>
          <p:nvPr/>
        </p:nvSpPr>
        <p:spPr>
          <a:xfrm>
            <a:off x="3517881" y="3198340"/>
            <a:ext cx="1302809" cy="231508"/>
          </a:xfrm>
          <a:prstGeom prst="roundRect">
            <a:avLst/>
          </a:prstGeom>
          <a:noFill/>
          <a:ln>
            <a:solidFill>
              <a:srgbClr val="0038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>
                <a:solidFill>
                  <a:srgbClr val="003893"/>
                </a:solidFill>
                <a:latin typeface="+mj-lt"/>
                <a:cs typeface="Calibri" panose="020F0502020204030204" pitchFamily="34" charset="0"/>
              </a:rPr>
              <a:t>2300 hours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4BAD10F1-7D0A-4B4E-A954-698733D795A9}"/>
              </a:ext>
            </a:extLst>
          </p:cNvPr>
          <p:cNvSpPr/>
          <p:nvPr/>
        </p:nvSpPr>
        <p:spPr>
          <a:xfrm>
            <a:off x="3534436" y="3473512"/>
            <a:ext cx="1302809" cy="301752"/>
          </a:xfrm>
          <a:prstGeom prst="roundRect">
            <a:avLst/>
          </a:prstGeom>
          <a:noFill/>
          <a:ln>
            <a:solidFill>
              <a:srgbClr val="0038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>
                <a:solidFill>
                  <a:srgbClr val="003893"/>
                </a:solidFill>
                <a:latin typeface="+mj-lt"/>
                <a:cs typeface="Calibri" panose="020F0502020204030204" pitchFamily="34" charset="0"/>
              </a:rPr>
              <a:t>Further education can lead to RN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4C68FA9-6329-47C8-B941-85BEF6E982CC}"/>
              </a:ext>
            </a:extLst>
          </p:cNvPr>
          <p:cNvSpPr/>
          <p:nvPr/>
        </p:nvSpPr>
        <p:spPr>
          <a:xfrm>
            <a:off x="3473446" y="3816904"/>
            <a:ext cx="1412670" cy="644742"/>
          </a:xfrm>
          <a:prstGeom prst="roundRect">
            <a:avLst/>
          </a:prstGeom>
          <a:noFill/>
          <a:ln>
            <a:solidFill>
              <a:srgbClr val="0038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bg2">
                    <a:lumMod val="10000"/>
                  </a:schemeClr>
                </a:solidFill>
                <a:latin typeface="+mj-lt"/>
                <a:cs typeface="Calibri" panose="020F0502020204030204" pitchFamily="34" charset="0"/>
              </a:rPr>
              <a:t>Adult</a:t>
            </a:r>
          </a:p>
          <a:p>
            <a:pPr algn="ctr"/>
            <a:r>
              <a:rPr lang="en-GB" sz="800" b="1">
                <a:solidFill>
                  <a:schemeClr val="bg2">
                    <a:lumMod val="10000"/>
                  </a:schemeClr>
                </a:solidFill>
                <a:latin typeface="+mj-lt"/>
                <a:cs typeface="Calibri" panose="020F0502020204030204" pitchFamily="34" charset="0"/>
              </a:rPr>
              <a:t>Child</a:t>
            </a:r>
          </a:p>
          <a:p>
            <a:pPr algn="ctr"/>
            <a:r>
              <a:rPr lang="en-GB" sz="800" b="1">
                <a:solidFill>
                  <a:schemeClr val="bg2">
                    <a:lumMod val="10000"/>
                  </a:schemeClr>
                </a:solidFill>
                <a:latin typeface="+mj-lt"/>
                <a:cs typeface="Calibri" panose="020F0502020204030204" pitchFamily="34" charset="0"/>
              </a:rPr>
              <a:t>Mental Health</a:t>
            </a:r>
          </a:p>
          <a:p>
            <a:pPr algn="ctr"/>
            <a:r>
              <a:rPr lang="en-GB" sz="800" b="1">
                <a:solidFill>
                  <a:schemeClr val="bg2">
                    <a:lumMod val="10000"/>
                  </a:schemeClr>
                </a:solidFill>
                <a:latin typeface="+mj-lt"/>
                <a:cs typeface="Calibri" panose="020F0502020204030204" pitchFamily="34" charset="0"/>
              </a:rPr>
              <a:t>Learning Disability</a:t>
            </a:r>
            <a:endParaRPr lang="en-US" sz="700">
              <a:solidFill>
                <a:schemeClr val="bg2">
                  <a:lumMod val="10000"/>
                </a:schemeClr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AF9C3D7-F879-4B70-AA5F-3B08EB286FD9}"/>
              </a:ext>
            </a:extLst>
          </p:cNvPr>
          <p:cNvSpPr/>
          <p:nvPr/>
        </p:nvSpPr>
        <p:spPr>
          <a:xfrm>
            <a:off x="4944411" y="2104794"/>
            <a:ext cx="1888809" cy="551984"/>
          </a:xfrm>
          <a:prstGeom prst="roundRect">
            <a:avLst/>
          </a:prstGeom>
          <a:solidFill>
            <a:schemeClr val="accent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>
                <a:solidFill>
                  <a:schemeClr val="bg1"/>
                </a:solidFill>
              </a:rPr>
              <a:t>Regulation by the Nursing and Midwifery Council</a:t>
            </a:r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380CB2C-9CB6-4668-8C0B-5FCB5F06C078}"/>
              </a:ext>
            </a:extLst>
          </p:cNvPr>
          <p:cNvSpPr/>
          <p:nvPr/>
        </p:nvSpPr>
        <p:spPr>
          <a:xfrm>
            <a:off x="4945247" y="2779106"/>
            <a:ext cx="1356083" cy="456500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Being an accountable professional 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7B76F61C-614A-48B6-AAB2-B473079AD5A0}"/>
              </a:ext>
            </a:extLst>
          </p:cNvPr>
          <p:cNvSpPr/>
          <p:nvPr/>
        </p:nvSpPr>
        <p:spPr>
          <a:xfrm>
            <a:off x="4954576" y="3286040"/>
            <a:ext cx="1352010" cy="489225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Promoting health and preventing ill</a:t>
            </a:r>
          </a:p>
          <a:p>
            <a:pPr algn="ctr"/>
            <a:r>
              <a:rPr lang="en-GB" sz="100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health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699A4CD7-ED53-4428-9CE2-109C6E77F815}"/>
              </a:ext>
            </a:extLst>
          </p:cNvPr>
          <p:cNvSpPr/>
          <p:nvPr/>
        </p:nvSpPr>
        <p:spPr>
          <a:xfrm>
            <a:off x="4962721" y="3825697"/>
            <a:ext cx="1343864" cy="503970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Providing and monitoring care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7295211D-FF15-4961-AAFF-9D644977D901}"/>
              </a:ext>
            </a:extLst>
          </p:cNvPr>
          <p:cNvSpPr/>
          <p:nvPr/>
        </p:nvSpPr>
        <p:spPr>
          <a:xfrm>
            <a:off x="6441172" y="2747344"/>
            <a:ext cx="1297936" cy="47624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Working in teams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BF919368-5CAB-40D2-865A-567BED5D4A12}"/>
              </a:ext>
            </a:extLst>
          </p:cNvPr>
          <p:cNvSpPr/>
          <p:nvPr/>
        </p:nvSpPr>
        <p:spPr>
          <a:xfrm>
            <a:off x="6445027" y="3268898"/>
            <a:ext cx="1297935" cy="489225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Improving safety and quality of care 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92D3ABFE-BDD6-4AE7-A21C-658CD9AE0300}"/>
              </a:ext>
            </a:extLst>
          </p:cNvPr>
          <p:cNvSpPr/>
          <p:nvPr/>
        </p:nvSpPr>
        <p:spPr>
          <a:xfrm>
            <a:off x="6440152" y="3825697"/>
            <a:ext cx="1309209" cy="503970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Contributing to integrated care</a:t>
            </a:r>
          </a:p>
        </p:txBody>
      </p:sp>
      <p:pic>
        <p:nvPicPr>
          <p:cNvPr id="1026" name="Picture 2" descr="OH nurses around the table to review Part 3 of the NMC register - Personnel  Today">
            <a:extLst>
              <a:ext uri="{FF2B5EF4-FFF2-40B4-BE49-F238E27FC236}">
                <a16:creationId xmlns:a16="http://schemas.microsoft.com/office/drawing/2014/main" id="{D6079613-CFF2-4F7B-A7EA-7CD7A2F12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520" y="2120370"/>
            <a:ext cx="952843" cy="53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338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60DB6FAB-9D6E-419A-8645-EA9615EC6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737" y="315989"/>
            <a:ext cx="4222041" cy="54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  <a:spAutoFit/>
          </a:bodyPr>
          <a:lstStyle/>
          <a:p>
            <a:pPr defTabSz="5143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3200" b="1" dirty="0">
                <a:solidFill>
                  <a:schemeClr val="accent5"/>
                </a:solidFill>
                <a:latin typeface="Arial" panose="020B0604020202020204" pitchFamily="34" charset="0"/>
              </a:rPr>
              <a:t>HEIs in the 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DC170B-C1EE-4F4A-9481-20A3227FBFFC}"/>
              </a:ext>
            </a:extLst>
          </p:cNvPr>
          <p:cNvSpPr txBox="1"/>
          <p:nvPr/>
        </p:nvSpPr>
        <p:spPr>
          <a:xfrm>
            <a:off x="1196757" y="4799547"/>
            <a:ext cx="20317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>
                <a:latin typeface="Arial" panose="020B0604020202020204" pitchFamily="34" charset="0"/>
                <a:ea typeface="Frutiger-Light"/>
              </a:rPr>
              <a:t>#NursingAssociateSE</a:t>
            </a:r>
            <a:endParaRPr lang="en-GB" sz="14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D8FA478-2D92-4AD3-885C-F329E1EB30F4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729423" y="0"/>
            <a:ext cx="2414577" cy="972842"/>
          </a:xfrm>
          <a:prstGeom prst="rect">
            <a:avLst/>
          </a:prstGeom>
        </p:spPr>
      </p:pic>
      <p:sp>
        <p:nvSpPr>
          <p:cNvPr id="4" name="AutoShape 2" descr="Canterbury Christ Church University Logo">
            <a:extLst>
              <a:ext uri="{FF2B5EF4-FFF2-40B4-BE49-F238E27FC236}">
                <a16:creationId xmlns:a16="http://schemas.microsoft.com/office/drawing/2014/main" id="{4E33117C-05CB-4280-B438-EF36A1BA1B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52872" y="169175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Graphic 5">
            <a:hlinkClick r:id="rId4"/>
            <a:extLst>
              <a:ext uri="{FF2B5EF4-FFF2-40B4-BE49-F238E27FC236}">
                <a16:creationId xmlns:a16="http://schemas.microsoft.com/office/drawing/2014/main" id="{E588468F-ED48-43D4-A41C-95FA0B76E5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96757" y="1516723"/>
            <a:ext cx="1920240" cy="600075"/>
          </a:xfrm>
          <a:prstGeom prst="rect">
            <a:avLst/>
          </a:prstGeom>
        </p:spPr>
      </p:pic>
      <p:pic>
        <p:nvPicPr>
          <p:cNvPr id="1028" name="Picture 4" descr="The University of Winchester">
            <a:hlinkClick r:id="rId7"/>
            <a:extLst>
              <a:ext uri="{FF2B5EF4-FFF2-40B4-BE49-F238E27FC236}">
                <a16:creationId xmlns:a16="http://schemas.microsoft.com/office/drawing/2014/main" id="{3A372A1E-9226-492D-893A-30BD5D213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095" y="3790589"/>
            <a:ext cx="2512030" cy="465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niversity of Brighton">
            <a:hlinkClick r:id="rId9"/>
            <a:extLst>
              <a:ext uri="{FF2B5EF4-FFF2-40B4-BE49-F238E27FC236}">
                <a16:creationId xmlns:a16="http://schemas.microsoft.com/office/drawing/2014/main" id="{3907EE83-30F9-478B-8523-C08516E44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889" y="1323037"/>
            <a:ext cx="2581275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Graphic 16">
            <a:hlinkClick r:id="rId11"/>
            <a:extLst>
              <a:ext uri="{FF2B5EF4-FFF2-40B4-BE49-F238E27FC236}">
                <a16:creationId xmlns:a16="http://schemas.microsoft.com/office/drawing/2014/main" id="{E4EBBF2B-9651-4839-9C05-F5650710F17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512531" y="2660729"/>
            <a:ext cx="1949750" cy="437444"/>
          </a:xfrm>
          <a:prstGeom prst="rect">
            <a:avLst/>
          </a:prstGeom>
        </p:spPr>
      </p:pic>
      <p:pic>
        <p:nvPicPr>
          <p:cNvPr id="22" name="Graphic 21">
            <a:hlinkClick r:id="rId14"/>
            <a:extLst>
              <a:ext uri="{FF2B5EF4-FFF2-40B4-BE49-F238E27FC236}">
                <a16:creationId xmlns:a16="http://schemas.microsoft.com/office/drawing/2014/main" id="{C7D91860-1B78-46C1-AC6C-3FBDECCB932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941593" y="3412444"/>
            <a:ext cx="1579585" cy="840874"/>
          </a:xfrm>
          <a:prstGeom prst="rect">
            <a:avLst/>
          </a:prstGeom>
        </p:spPr>
      </p:pic>
      <p:pic>
        <p:nvPicPr>
          <p:cNvPr id="1040" name="Picture 16" descr="Oxford Brookes University - Wikipedia">
            <a:hlinkClick r:id="rId17"/>
            <a:extLst>
              <a:ext uri="{FF2B5EF4-FFF2-40B4-BE49-F238E27FC236}">
                <a16:creationId xmlns:a16="http://schemas.microsoft.com/office/drawing/2014/main" id="{1898BFDB-AA6E-4204-9AEA-9A6C1278A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126" y="3122010"/>
            <a:ext cx="1588747" cy="63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ome | The Open University">
            <a:hlinkClick r:id="rId19"/>
            <a:extLst>
              <a:ext uri="{FF2B5EF4-FFF2-40B4-BE49-F238E27FC236}">
                <a16:creationId xmlns:a16="http://schemas.microsoft.com/office/drawing/2014/main" id="{6A51D2AA-B828-4F2C-9604-AB7E4BA73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41" y="2308917"/>
            <a:ext cx="1290637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Graphic 27">
            <a:hlinkClick r:id="rId21"/>
            <a:extLst>
              <a:ext uri="{FF2B5EF4-FFF2-40B4-BE49-F238E27FC236}">
                <a16:creationId xmlns:a16="http://schemas.microsoft.com/office/drawing/2014/main" id="{BE5DAA8C-1DDF-4E2A-98CE-0B1A0A0D411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679625" y="2308917"/>
            <a:ext cx="2282021" cy="5966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D83F50-2A10-4007-B216-7C6E46CF208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639780" y="3896968"/>
            <a:ext cx="952499" cy="47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971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FF3C1B6-8549-44A8-AFC9-90B711C5CAAF}"/>
              </a:ext>
            </a:extLst>
          </p:cNvPr>
          <p:cNvSpPr txBox="1"/>
          <p:nvPr/>
        </p:nvSpPr>
        <p:spPr>
          <a:xfrm>
            <a:off x="1196757" y="4799547"/>
            <a:ext cx="20477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>
                <a:latin typeface="Arial" panose="020B0604020202020204" pitchFamily="34" charset="0"/>
                <a:ea typeface="Frutiger-Light"/>
              </a:rPr>
              <a:t>#NursingAssociateSE</a:t>
            </a:r>
            <a:endParaRPr lang="en-GB" sz="14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61D0C7-4B05-4E3D-9552-E169E9CD965D}"/>
              </a:ext>
            </a:extLst>
          </p:cNvPr>
          <p:cNvSpPr/>
          <p:nvPr/>
        </p:nvSpPr>
        <p:spPr>
          <a:xfrm>
            <a:off x="1496505" y="634038"/>
            <a:ext cx="919114" cy="9096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School or college student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C8DB8C7-62B0-4D8D-A34B-E33F81540CE2}"/>
              </a:ext>
            </a:extLst>
          </p:cNvPr>
          <p:cNvSpPr/>
          <p:nvPr/>
        </p:nvSpPr>
        <p:spPr>
          <a:xfrm>
            <a:off x="1496505" y="1594627"/>
            <a:ext cx="919114" cy="9096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/>
              <a:t>Healthcare support worker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9F0DB7-428F-4BD1-B648-E453A475AE99}"/>
              </a:ext>
            </a:extLst>
          </p:cNvPr>
          <p:cNvSpPr/>
          <p:nvPr/>
        </p:nvSpPr>
        <p:spPr>
          <a:xfrm>
            <a:off x="1496505" y="3515806"/>
            <a:ext cx="919114" cy="9096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/>
              <a:t>Non health and social care</a:t>
            </a:r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id="{79AF3D54-8B0D-4A34-A244-56B8EB1084A7}"/>
              </a:ext>
            </a:extLst>
          </p:cNvPr>
          <p:cNvSpPr/>
          <p:nvPr/>
        </p:nvSpPr>
        <p:spPr>
          <a:xfrm>
            <a:off x="5055125" y="80068"/>
            <a:ext cx="2512243" cy="2450969"/>
          </a:xfrm>
          <a:prstGeom prst="star5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Nursing Associate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A19BB5-F88D-49EB-928D-1E6E43732DE0}"/>
              </a:ext>
            </a:extLst>
          </p:cNvPr>
          <p:cNvSpPr/>
          <p:nvPr/>
        </p:nvSpPr>
        <p:spPr>
          <a:xfrm>
            <a:off x="1501219" y="2552861"/>
            <a:ext cx="9144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/>
              <a:t>Non-clinical health and social care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05FCA3EE-787A-4AA2-981A-FBEDBABC09E6}"/>
              </a:ext>
            </a:extLst>
          </p:cNvPr>
          <p:cNvSpPr/>
          <p:nvPr/>
        </p:nvSpPr>
        <p:spPr>
          <a:xfrm>
            <a:off x="2846334" y="2560032"/>
            <a:ext cx="2249047" cy="625513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Apprenticeship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6C0B14D2-7857-4DFC-988D-5DF0352A3F2C}"/>
              </a:ext>
            </a:extLst>
          </p:cNvPr>
          <p:cNvSpPr/>
          <p:nvPr/>
        </p:nvSpPr>
        <p:spPr>
          <a:xfrm>
            <a:off x="2846334" y="1782027"/>
            <a:ext cx="2249047" cy="625513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UCAS 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8763209-9238-4A1E-91DD-5726E36BA709}"/>
              </a:ext>
            </a:extLst>
          </p:cNvPr>
          <p:cNvSpPr/>
          <p:nvPr/>
        </p:nvSpPr>
        <p:spPr>
          <a:xfrm>
            <a:off x="2983031" y="3214540"/>
            <a:ext cx="1735639" cy="121095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Maths and English (GCSE/Functional skills) </a:t>
            </a:r>
          </a:p>
          <a:p>
            <a:pPr algn="ctr"/>
            <a:endParaRPr lang="en-GB"/>
          </a:p>
          <a:p>
            <a:pPr algn="ctr"/>
            <a:r>
              <a:rPr lang="en-GB"/>
              <a:t>Care Certificate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624D99F-7A19-42BB-A7B0-FB88E6BB12F3}"/>
              </a:ext>
            </a:extLst>
          </p:cNvPr>
          <p:cNvSpPr/>
          <p:nvPr/>
        </p:nvSpPr>
        <p:spPr>
          <a:xfrm>
            <a:off x="3189520" y="828958"/>
            <a:ext cx="1374509" cy="90968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Foundation degree</a:t>
            </a: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10DE1818-22B9-48BE-B7D1-7EDB849A3948}"/>
              </a:ext>
            </a:extLst>
          </p:cNvPr>
          <p:cNvSpPr txBox="1">
            <a:spLocks/>
          </p:cNvSpPr>
          <p:nvPr/>
        </p:nvSpPr>
        <p:spPr>
          <a:xfrm>
            <a:off x="23800" y="0"/>
            <a:ext cx="2959231" cy="745629"/>
          </a:xfrm>
          <a:prstGeom prst="rect">
            <a:avLst/>
          </a:prstGeom>
        </p:spPr>
        <p:txBody>
          <a:bodyPr/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b="1" kern="1200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/>
              <a:t>TNA career </a:t>
            </a:r>
          </a:p>
        </p:txBody>
      </p:sp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E0045291-43C9-40AB-9315-81A84A25C80B}"/>
              </a:ext>
            </a:extLst>
          </p:cNvPr>
          <p:cNvSpPr/>
          <p:nvPr/>
        </p:nvSpPr>
        <p:spPr>
          <a:xfrm>
            <a:off x="5200246" y="2560032"/>
            <a:ext cx="2683911" cy="1712867"/>
          </a:xfrm>
          <a:prstGeom prst="wedgeRoundRectCallout">
            <a:avLst>
              <a:gd name="adj1" fmla="val -25592"/>
              <a:gd name="adj2" fmla="val 60154"/>
              <a:gd name="adj3" fmla="val 16667"/>
            </a:avLst>
          </a:prstGeom>
          <a:solidFill>
            <a:schemeClr val="bg1"/>
          </a:solidFill>
          <a:ln>
            <a:solidFill>
              <a:srgbClr val="A0005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1435" tIns="25718" rIns="51435" bIns="25718" rtlCol="0" anchor="ctr"/>
          <a:lstStyle/>
          <a:p>
            <a:pPr algn="ctr"/>
            <a:r>
              <a:rPr lang="en-GB" sz="1200">
                <a:solidFill>
                  <a:schemeClr val="bg2">
                    <a:lumMod val="10000"/>
                  </a:schemeClr>
                </a:solidFill>
                <a:latin typeface="+mj-lt"/>
                <a:ea typeface="Calibri" panose="020F0502020204030204" pitchFamily="34" charset="0"/>
                <a:cs typeface="Times New Roman"/>
              </a:rPr>
              <a:t>I am now the Infection control lead within the GP surgery and have been able to attend extra courses to enhance my treatment room duties. This includes cryotherapy (liquid nitrogen clinics) and I am currently studying for my diploma in diabetes to become our surgeries first diabetic nursing associate.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C427CF3-6830-4896-A803-D0721AC82725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729423" y="0"/>
            <a:ext cx="2414577" cy="97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30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925039-AC64-47F6-88E4-BED5371454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108"/>
          <a:stretch/>
        </p:blipFill>
        <p:spPr>
          <a:xfrm>
            <a:off x="6329920" y="165601"/>
            <a:ext cx="2613193" cy="56742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B921F81-10E0-4E9E-8026-028D20281FF4}"/>
              </a:ext>
            </a:extLst>
          </p:cNvPr>
          <p:cNvSpPr txBox="1">
            <a:spLocks/>
          </p:cNvSpPr>
          <p:nvPr/>
        </p:nvSpPr>
        <p:spPr>
          <a:xfrm>
            <a:off x="46004" y="257201"/>
            <a:ext cx="6434191" cy="93600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42"/>
            <a:r>
              <a:rPr lang="en-US" sz="3200" b="1" dirty="0">
                <a:solidFill>
                  <a:srgbClr val="AE2473"/>
                </a:solidFill>
                <a:latin typeface="Arial" panose="020B0604020202020204"/>
              </a:rPr>
              <a:t>NA T&amp;F group 9.11.21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DEF6C1-6128-4AE8-8A02-719E4FEF8747}"/>
              </a:ext>
            </a:extLst>
          </p:cNvPr>
          <p:cNvSpPr txBox="1"/>
          <p:nvPr/>
        </p:nvSpPr>
        <p:spPr>
          <a:xfrm>
            <a:off x="560896" y="929578"/>
            <a:ext cx="772055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Target for SE – 795 (wave 6/2021)</a:t>
            </a:r>
          </a:p>
          <a:p>
            <a:endParaRPr lang="en-GB" sz="2400" dirty="0"/>
          </a:p>
          <a:p>
            <a:r>
              <a:rPr lang="en-GB" sz="2400" dirty="0"/>
              <a:t>Employers submitted forecast details for planned TNA starters across the year indicated that the SE would achieve or over achieve it’s target of 795..</a:t>
            </a:r>
          </a:p>
          <a:p>
            <a:endParaRPr lang="en-GB" sz="2400" dirty="0"/>
          </a:p>
          <a:p>
            <a:r>
              <a:rPr lang="en-GB" sz="2400" dirty="0"/>
              <a:t>Conversion of planned to actual:</a:t>
            </a:r>
          </a:p>
          <a:p>
            <a:pPr marL="342900" indent="-342900">
              <a:buFontTx/>
              <a:buChar char="-"/>
            </a:pPr>
            <a:r>
              <a:rPr lang="en-GB" sz="2000" dirty="0"/>
              <a:t>Q1 Jan-Mar = 68%</a:t>
            </a:r>
          </a:p>
          <a:p>
            <a:pPr marL="342900" indent="-342900">
              <a:buFontTx/>
              <a:buChar char="-"/>
            </a:pPr>
            <a:r>
              <a:rPr lang="en-GB" sz="2000" dirty="0"/>
              <a:t>Q2 Apr-Jun = 104%</a:t>
            </a:r>
          </a:p>
          <a:p>
            <a:pPr marL="342900" indent="-342900">
              <a:buFontTx/>
              <a:buChar char="-"/>
            </a:pPr>
            <a:r>
              <a:rPr lang="en-GB" sz="2000" dirty="0"/>
              <a:t>Q3 Jul-Sep = 52%</a:t>
            </a:r>
          </a:p>
        </p:txBody>
      </p:sp>
    </p:spTree>
    <p:extLst>
      <p:ext uri="{BB962C8B-B14F-4D97-AF65-F5344CB8AC3E}">
        <p14:creationId xmlns:p14="http://schemas.microsoft.com/office/powerpoint/2010/main" val="1247364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925039-AC64-47F6-88E4-BED5371454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108"/>
          <a:stretch/>
        </p:blipFill>
        <p:spPr>
          <a:xfrm>
            <a:off x="6329920" y="165601"/>
            <a:ext cx="2613193" cy="56742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B921F81-10E0-4E9E-8026-028D20281FF4}"/>
              </a:ext>
            </a:extLst>
          </p:cNvPr>
          <p:cNvSpPr txBox="1">
            <a:spLocks/>
          </p:cNvSpPr>
          <p:nvPr/>
        </p:nvSpPr>
        <p:spPr>
          <a:xfrm>
            <a:off x="46004" y="257201"/>
            <a:ext cx="6434191" cy="93600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42"/>
            <a:r>
              <a:rPr lang="en-US" sz="3200" b="1">
                <a:solidFill>
                  <a:srgbClr val="AE2473"/>
                </a:solidFill>
                <a:latin typeface="Arial" panose="020B0604020202020204"/>
              </a:rPr>
              <a:t>NA Programme Performance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CD739B6-0450-4874-85AA-9DB1ABA6EF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2080002"/>
              </p:ext>
            </p:extLst>
          </p:nvPr>
        </p:nvGraphicFramePr>
        <p:xfrm>
          <a:off x="914400" y="1371112"/>
          <a:ext cx="2510307" cy="2511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D54645F-6B88-4CC7-9CD9-67219EFFE8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6212435"/>
              </p:ext>
            </p:extLst>
          </p:nvPr>
        </p:nvGraphicFramePr>
        <p:xfrm>
          <a:off x="4572000" y="1371113"/>
          <a:ext cx="3364341" cy="2511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65026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925039-AC64-47F6-88E4-BED5371454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108"/>
          <a:stretch/>
        </p:blipFill>
        <p:spPr>
          <a:xfrm>
            <a:off x="6329920" y="165601"/>
            <a:ext cx="2613193" cy="56742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B921F81-10E0-4E9E-8026-028D20281FF4}"/>
              </a:ext>
            </a:extLst>
          </p:cNvPr>
          <p:cNvSpPr txBox="1">
            <a:spLocks/>
          </p:cNvSpPr>
          <p:nvPr/>
        </p:nvSpPr>
        <p:spPr>
          <a:xfrm>
            <a:off x="46004" y="257201"/>
            <a:ext cx="6434191" cy="93600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42"/>
            <a:r>
              <a:rPr lang="en-US" sz="3200" b="1" dirty="0">
                <a:solidFill>
                  <a:srgbClr val="AE2473"/>
                </a:solidFill>
                <a:latin typeface="Arial" panose="020B0604020202020204"/>
              </a:rPr>
              <a:t>NA Programme Performance – Primary care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1AE5FB5-A8E7-4E11-B1A4-6C7C877698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6393700"/>
              </p:ext>
            </p:extLst>
          </p:nvPr>
        </p:nvGraphicFramePr>
        <p:xfrm>
          <a:off x="251613" y="1386942"/>
          <a:ext cx="4001267" cy="2786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96E684C-E9B1-43B6-BD3A-370B360B7C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2501550"/>
              </p:ext>
            </p:extLst>
          </p:nvPr>
        </p:nvGraphicFramePr>
        <p:xfrm>
          <a:off x="4323562" y="1386942"/>
          <a:ext cx="456882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678272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925039-AC64-47F6-88E4-BED5371454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108"/>
          <a:stretch/>
        </p:blipFill>
        <p:spPr>
          <a:xfrm>
            <a:off x="6329920" y="165601"/>
            <a:ext cx="2613193" cy="56742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B921F81-10E0-4E9E-8026-028D20281FF4}"/>
              </a:ext>
            </a:extLst>
          </p:cNvPr>
          <p:cNvSpPr txBox="1">
            <a:spLocks/>
          </p:cNvSpPr>
          <p:nvPr/>
        </p:nvSpPr>
        <p:spPr>
          <a:xfrm>
            <a:off x="46004" y="257201"/>
            <a:ext cx="6434191" cy="93600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42"/>
            <a:r>
              <a:rPr lang="en-US" sz="3200" b="1" dirty="0">
                <a:solidFill>
                  <a:srgbClr val="AE2473"/>
                </a:solidFill>
                <a:latin typeface="Arial" panose="020B0604020202020204"/>
              </a:rPr>
              <a:t>The ask – additional TNAs before the end of 2021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DEF6C1-6128-4AE8-8A02-719E4FEF8747}"/>
              </a:ext>
            </a:extLst>
          </p:cNvPr>
          <p:cNvSpPr txBox="1"/>
          <p:nvPr/>
        </p:nvSpPr>
        <p:spPr>
          <a:xfrm>
            <a:off x="129540" y="1201988"/>
            <a:ext cx="643419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GB" sz="1400" b="1" dirty="0"/>
              <a:t>BPP University (Waterloo/Southampton/online)</a:t>
            </a:r>
          </a:p>
          <a:p>
            <a:pPr marL="685800" lvl="1" indent="-342900">
              <a:buFontTx/>
              <a:buChar char="-"/>
            </a:pPr>
            <a:r>
              <a:rPr lang="en-GB" sz="1400" dirty="0"/>
              <a:t>agreed deliver Dec 21 cohort if &gt;15</a:t>
            </a:r>
          </a:p>
          <a:p>
            <a:pPr marL="685800" lvl="1" indent="-342900">
              <a:buFontTx/>
              <a:buChar char="-"/>
            </a:pPr>
            <a:r>
              <a:rPr lang="en-GB" sz="1400" dirty="0"/>
              <a:t>Applications need to be with BPP by 17</a:t>
            </a:r>
            <a:r>
              <a:rPr lang="en-GB" sz="1400" baseline="30000" dirty="0"/>
              <a:t>th</a:t>
            </a:r>
            <a:r>
              <a:rPr lang="en-GB" sz="1400" dirty="0"/>
              <a:t> November</a:t>
            </a:r>
          </a:p>
          <a:p>
            <a:pPr lvl="1"/>
            <a:endParaRPr lang="en-GB" sz="1400" dirty="0"/>
          </a:p>
          <a:p>
            <a:pPr marL="342900" indent="-342900">
              <a:buFontTx/>
              <a:buChar char="-"/>
            </a:pPr>
            <a:r>
              <a:rPr lang="en-GB" sz="1400" b="1" dirty="0"/>
              <a:t>University of Greenwich</a:t>
            </a:r>
          </a:p>
          <a:p>
            <a:pPr marL="685800" lvl="1" indent="-342900">
              <a:buFontTx/>
              <a:buChar char="-"/>
            </a:pPr>
            <a:r>
              <a:rPr lang="en-GB" sz="1400" dirty="0"/>
              <a:t>Agreed to deliver Dec 21 if cohort &gt;15</a:t>
            </a:r>
          </a:p>
          <a:p>
            <a:pPr marL="685800" lvl="1" indent="-342900">
              <a:buFontTx/>
              <a:buChar char="-"/>
            </a:pPr>
            <a:r>
              <a:rPr lang="en-GB" sz="1400" dirty="0"/>
              <a:t>KT needs to know numbers by 12</a:t>
            </a:r>
            <a:r>
              <a:rPr lang="en-GB" sz="1400" baseline="30000" dirty="0"/>
              <a:t>th</a:t>
            </a:r>
            <a:r>
              <a:rPr lang="en-GB" sz="1400" dirty="0"/>
              <a:t> November midday</a:t>
            </a:r>
          </a:p>
          <a:p>
            <a:pPr lvl="1"/>
            <a:endParaRPr lang="en-GB" sz="1400" dirty="0"/>
          </a:p>
          <a:p>
            <a:pPr marL="342900" indent="-342900">
              <a:buFontTx/>
              <a:buChar char="-"/>
            </a:pPr>
            <a:r>
              <a:rPr lang="en-GB" sz="1400" b="1" dirty="0"/>
              <a:t>University of Brighton</a:t>
            </a:r>
          </a:p>
          <a:p>
            <a:pPr marL="685800" lvl="1" indent="-342900">
              <a:buFontTx/>
              <a:buChar char="-"/>
            </a:pPr>
            <a:r>
              <a:rPr lang="en-GB" sz="1400" dirty="0"/>
              <a:t>Applications re-open for Feb 2022 cohort until 30</a:t>
            </a:r>
            <a:r>
              <a:rPr lang="en-GB" sz="1400" baseline="30000" dirty="0"/>
              <a:t>th</a:t>
            </a:r>
            <a:r>
              <a:rPr lang="en-GB" sz="1400" dirty="0"/>
              <a:t> November</a:t>
            </a:r>
          </a:p>
          <a:p>
            <a:pPr marL="685800" lvl="1" indent="-342900">
              <a:buFontTx/>
              <a:buChar char="-"/>
            </a:pPr>
            <a:r>
              <a:rPr lang="en-GB" sz="1400" dirty="0"/>
              <a:t>Interviews 8</a:t>
            </a:r>
            <a:r>
              <a:rPr lang="en-GB" sz="1400" baseline="30000" dirty="0"/>
              <a:t>th</a:t>
            </a:r>
            <a:r>
              <a:rPr lang="en-GB" sz="1400" dirty="0"/>
              <a:t> December</a:t>
            </a:r>
          </a:p>
          <a:p>
            <a:pPr marL="685800" lvl="1" indent="-342900">
              <a:buFontTx/>
              <a:buChar char="-"/>
            </a:pPr>
            <a:r>
              <a:rPr lang="en-GB" sz="1400" dirty="0"/>
              <a:t>Early enrolment of unconditional offers</a:t>
            </a:r>
          </a:p>
          <a:p>
            <a:pPr lvl="1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189887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925039-AC64-47F6-88E4-BED5371454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108"/>
          <a:stretch/>
        </p:blipFill>
        <p:spPr>
          <a:xfrm>
            <a:off x="6329920" y="165601"/>
            <a:ext cx="2613193" cy="56742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B921F81-10E0-4E9E-8026-028D20281FF4}"/>
              </a:ext>
            </a:extLst>
          </p:cNvPr>
          <p:cNvSpPr txBox="1">
            <a:spLocks/>
          </p:cNvSpPr>
          <p:nvPr/>
        </p:nvSpPr>
        <p:spPr>
          <a:xfrm>
            <a:off x="46004" y="257201"/>
            <a:ext cx="6434191" cy="93600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42"/>
            <a:r>
              <a:rPr lang="en-US" sz="3200" b="1" dirty="0">
                <a:solidFill>
                  <a:srgbClr val="AE2473"/>
                </a:solidFill>
                <a:latin typeface="Arial" panose="020B0604020202020204"/>
              </a:rPr>
              <a:t>TNA financial support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DEF6C1-6128-4AE8-8A02-719E4FEF8747}"/>
              </a:ext>
            </a:extLst>
          </p:cNvPr>
          <p:cNvSpPr txBox="1"/>
          <p:nvPr/>
        </p:nvSpPr>
        <p:spPr>
          <a:xfrm>
            <a:off x="485481" y="1192247"/>
            <a:ext cx="79279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GB" sz="1600" dirty="0"/>
              <a:t>TBC one off additional </a:t>
            </a:r>
            <a:r>
              <a:rPr lang="en-GB" sz="1600" b="1" u="sng" dirty="0"/>
              <a:t>incentive funding payment of £3000 per TNA </a:t>
            </a:r>
            <a:r>
              <a:rPr lang="en-GB" sz="1600" dirty="0"/>
              <a:t>starting programme by the end of 2021 (above committed numbers given to HEE)</a:t>
            </a:r>
          </a:p>
          <a:p>
            <a:pPr marL="342900" indent="-342900">
              <a:buFontTx/>
              <a:buChar char="-"/>
            </a:pPr>
            <a:endParaRPr lang="en-GB" sz="1600" dirty="0"/>
          </a:p>
          <a:p>
            <a:pPr marL="342900" indent="-342900">
              <a:buFontTx/>
              <a:buChar char="-"/>
            </a:pPr>
            <a:r>
              <a:rPr lang="en-GB" sz="1600" dirty="0"/>
              <a:t>£8000 over 2 years, per TNA, to employers </a:t>
            </a:r>
            <a:r>
              <a:rPr lang="en-GB" sz="1600" i="1" dirty="0"/>
              <a:t>(£15,800 is the TNA spends &gt;50% of their time caring for people with LD and/or autism)</a:t>
            </a:r>
          </a:p>
          <a:p>
            <a:pPr marL="342900" indent="-342900">
              <a:buFontTx/>
              <a:buChar char="-"/>
            </a:pPr>
            <a:endParaRPr lang="en-GB" sz="1600" dirty="0"/>
          </a:p>
          <a:p>
            <a:pPr marL="342900" indent="-342900">
              <a:buFontTx/>
              <a:buChar char="-"/>
            </a:pPr>
            <a:r>
              <a:rPr lang="en-GB" sz="1600" dirty="0"/>
              <a:t>Apprenticeship levy transfer of £15,000 to pay for the cost of the course</a:t>
            </a:r>
          </a:p>
          <a:p>
            <a:pPr marL="342900" indent="-342900">
              <a:buFontTx/>
              <a:buChar char="-"/>
            </a:pPr>
            <a:endParaRPr lang="en-GB" sz="1600" dirty="0"/>
          </a:p>
          <a:p>
            <a:pPr marL="342900" indent="-342900">
              <a:buFontTx/>
              <a:buChar char="-"/>
            </a:pPr>
            <a:r>
              <a:rPr lang="en-GB" sz="1600" dirty="0"/>
              <a:t>Within primary care TNA salary can be claimed via ARRS scheme</a:t>
            </a:r>
          </a:p>
          <a:p>
            <a:pPr marL="342900" indent="-342900">
              <a:buFontTx/>
              <a:buChar char="-"/>
            </a:pPr>
            <a:endParaRPr lang="en-GB" sz="1600" dirty="0"/>
          </a:p>
          <a:p>
            <a:pPr marL="342900" indent="-342900">
              <a:buFontTx/>
              <a:buChar char="-"/>
            </a:pPr>
            <a:r>
              <a:rPr lang="en-GB" sz="1600" dirty="0"/>
              <a:t>Additional government incentive of £3000 for new members of staff to an organisation who are taken on as apprentices</a:t>
            </a:r>
          </a:p>
        </p:txBody>
      </p:sp>
    </p:spTree>
    <p:extLst>
      <p:ext uri="{BB962C8B-B14F-4D97-AF65-F5344CB8AC3E}">
        <p14:creationId xmlns:p14="http://schemas.microsoft.com/office/powerpoint/2010/main" val="3849760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925039-AC64-47F6-88E4-BED5371454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108"/>
          <a:stretch/>
        </p:blipFill>
        <p:spPr>
          <a:xfrm>
            <a:off x="6329920" y="165601"/>
            <a:ext cx="2613193" cy="56742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B921F81-10E0-4E9E-8026-028D20281FF4}"/>
              </a:ext>
            </a:extLst>
          </p:cNvPr>
          <p:cNvSpPr txBox="1">
            <a:spLocks/>
          </p:cNvSpPr>
          <p:nvPr/>
        </p:nvSpPr>
        <p:spPr>
          <a:xfrm>
            <a:off x="46004" y="257201"/>
            <a:ext cx="6434191" cy="93600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42"/>
            <a:r>
              <a:rPr lang="en-US" sz="3200" b="1" dirty="0">
                <a:solidFill>
                  <a:srgbClr val="AE2473"/>
                </a:solidFill>
                <a:latin typeface="Arial" panose="020B0604020202020204"/>
              </a:rPr>
              <a:t>Challenges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DEF6C1-6128-4AE8-8A02-719E4FEF8747}"/>
              </a:ext>
            </a:extLst>
          </p:cNvPr>
          <p:cNvSpPr txBox="1"/>
          <p:nvPr/>
        </p:nvSpPr>
        <p:spPr>
          <a:xfrm>
            <a:off x="438347" y="777711"/>
            <a:ext cx="84049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GB" sz="2000" dirty="0"/>
              <a:t>Functional skills achievement</a:t>
            </a:r>
          </a:p>
          <a:p>
            <a:pPr marL="342900" indent="-342900">
              <a:buFontTx/>
              <a:buChar char="-"/>
            </a:pPr>
            <a:r>
              <a:rPr lang="en-GB" sz="2000" dirty="0"/>
              <a:t>Covid fatigue – potential students deferring/not wanting to study</a:t>
            </a:r>
          </a:p>
          <a:p>
            <a:pPr marL="342900" indent="-342900">
              <a:buFontTx/>
              <a:buChar char="-"/>
            </a:pPr>
            <a:r>
              <a:rPr lang="en-GB" sz="2000" dirty="0"/>
              <a:t>Business case not approved/cost to employers</a:t>
            </a:r>
          </a:p>
          <a:p>
            <a:pPr marL="342900" indent="-342900">
              <a:buFontTx/>
              <a:buChar char="-"/>
            </a:pPr>
            <a:r>
              <a:rPr lang="en-GB" sz="2000" dirty="0"/>
              <a:t>Lack of interest from staff</a:t>
            </a:r>
          </a:p>
          <a:p>
            <a:pPr marL="342900" indent="-342900">
              <a:buFontTx/>
              <a:buChar char="-"/>
            </a:pPr>
            <a:r>
              <a:rPr lang="en-GB" sz="2000" dirty="0"/>
              <a:t>Preference to support RNDA over TNA</a:t>
            </a:r>
          </a:p>
          <a:p>
            <a:pPr marL="342900" indent="-342900">
              <a:buFontTx/>
              <a:buChar char="-"/>
            </a:pPr>
            <a:r>
              <a:rPr lang="en-GB" sz="2000" dirty="0"/>
              <a:t>Employers understanding the value of the qualified role</a:t>
            </a:r>
          </a:p>
          <a:p>
            <a:pPr marL="342900" indent="-342900">
              <a:buFontTx/>
              <a:buChar char="-"/>
            </a:pPr>
            <a:r>
              <a:rPr lang="en-GB" sz="2000" dirty="0"/>
              <a:t>Were the planned numbers submitted based on workforce planning? </a:t>
            </a:r>
          </a:p>
          <a:p>
            <a:pPr marL="342900" indent="-342900">
              <a:buFontTx/>
              <a:buChar char="-"/>
            </a:pPr>
            <a:r>
              <a:rPr lang="en-GB" sz="2000" dirty="0"/>
              <a:t>Supporting domicillary care to introduce the role</a:t>
            </a:r>
          </a:p>
          <a:p>
            <a:pPr marL="342900" indent="-342900">
              <a:buFontTx/>
              <a:buChar char="-"/>
            </a:pPr>
            <a:r>
              <a:rPr lang="en-GB" sz="2000" dirty="0"/>
              <a:t>Workforce establishments – awaiting safer staffing guidance</a:t>
            </a:r>
          </a:p>
          <a:p>
            <a:pPr marL="342900" indent="-342900">
              <a:buFontTx/>
              <a:buChar char="-"/>
            </a:pPr>
            <a:r>
              <a:rPr lang="en-GB" sz="2000" dirty="0"/>
              <a:t>Social care/smaller employers need operational support</a:t>
            </a:r>
          </a:p>
        </p:txBody>
      </p:sp>
    </p:spTree>
    <p:extLst>
      <p:ext uri="{BB962C8B-B14F-4D97-AF65-F5344CB8AC3E}">
        <p14:creationId xmlns:p14="http://schemas.microsoft.com/office/powerpoint/2010/main" val="4122514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925039-AC64-47F6-88E4-BED5371454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108"/>
          <a:stretch/>
        </p:blipFill>
        <p:spPr>
          <a:xfrm>
            <a:off x="6329920" y="165601"/>
            <a:ext cx="2613193" cy="56742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B921F81-10E0-4E9E-8026-028D20281FF4}"/>
              </a:ext>
            </a:extLst>
          </p:cNvPr>
          <p:cNvSpPr txBox="1">
            <a:spLocks/>
          </p:cNvSpPr>
          <p:nvPr/>
        </p:nvSpPr>
        <p:spPr>
          <a:xfrm>
            <a:off x="46004" y="257201"/>
            <a:ext cx="6434191" cy="93600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42"/>
            <a:r>
              <a:rPr lang="en-US" sz="3200" b="1" dirty="0">
                <a:solidFill>
                  <a:srgbClr val="AE2473"/>
                </a:solidFill>
                <a:latin typeface="Arial" panose="020B0604020202020204"/>
              </a:rPr>
              <a:t>BPP Dec 2021 cohort details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3D1740C-6C8F-4535-A51E-773D5197F8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100161"/>
              </p:ext>
            </p:extLst>
          </p:nvPr>
        </p:nvGraphicFramePr>
        <p:xfrm>
          <a:off x="562652" y="981906"/>
          <a:ext cx="7040983" cy="34057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0381">
                  <a:extLst>
                    <a:ext uri="{9D8B030D-6E8A-4147-A177-3AD203B41FA5}">
                      <a16:colId xmlns:a16="http://schemas.microsoft.com/office/drawing/2014/main" val="2787691789"/>
                    </a:ext>
                  </a:extLst>
                </a:gridCol>
                <a:gridCol w="4070602">
                  <a:extLst>
                    <a:ext uri="{9D8B030D-6E8A-4147-A177-3AD203B41FA5}">
                      <a16:colId xmlns:a16="http://schemas.microsoft.com/office/drawing/2014/main" val="1841949547"/>
                    </a:ext>
                  </a:extLst>
                </a:gridCol>
              </a:tblGrid>
              <a:tr h="265555"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December 2021 Onboarding timetable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extLst>
                  <a:ext uri="{0D108BD9-81ED-4DB2-BD59-A6C34878D82A}">
                    <a16:rowId xmlns:a16="http://schemas.microsoft.com/office/drawing/2014/main" val="1878683853"/>
                  </a:ext>
                </a:extLst>
              </a:tr>
              <a:tr h="159333"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Application for interview Open Date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Monday 1</a:t>
                      </a:r>
                      <a:r>
                        <a:rPr lang="en-GB" sz="1000" baseline="30000">
                          <a:effectLst/>
                        </a:rPr>
                        <a:t>st</a:t>
                      </a:r>
                      <a:r>
                        <a:rPr lang="en-GB" sz="1000">
                          <a:effectLst/>
                        </a:rPr>
                        <a:t> November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extLst>
                  <a:ext uri="{0D108BD9-81ED-4DB2-BD59-A6C34878D82A}">
                    <a16:rowId xmlns:a16="http://schemas.microsoft.com/office/drawing/2014/main" val="4212797243"/>
                  </a:ext>
                </a:extLst>
              </a:tr>
              <a:tr h="159333"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Application for interview Closing Date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Wednesday 17</a:t>
                      </a:r>
                      <a:r>
                        <a:rPr lang="en-GB" sz="1000" baseline="30000">
                          <a:effectLst/>
                        </a:rPr>
                        <a:t>th</a:t>
                      </a:r>
                      <a:r>
                        <a:rPr lang="en-GB" sz="1000">
                          <a:effectLst/>
                        </a:rPr>
                        <a:t> November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extLst>
                  <a:ext uri="{0D108BD9-81ED-4DB2-BD59-A6C34878D82A}">
                    <a16:rowId xmlns:a16="http://schemas.microsoft.com/office/drawing/2014/main" val="3940841230"/>
                  </a:ext>
                </a:extLst>
              </a:tr>
              <a:tr h="121319"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Application to Business Support Team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Wednesday 17</a:t>
                      </a:r>
                      <a:r>
                        <a:rPr lang="en-GB" sz="1000" baseline="30000">
                          <a:effectLst/>
                        </a:rPr>
                        <a:t>th</a:t>
                      </a:r>
                      <a:r>
                        <a:rPr lang="en-GB" sz="1000">
                          <a:effectLst/>
                        </a:rPr>
                        <a:t> November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extLst>
                  <a:ext uri="{0D108BD9-81ED-4DB2-BD59-A6C34878D82A}">
                    <a16:rowId xmlns:a16="http://schemas.microsoft.com/office/drawing/2014/main" val="2559695399"/>
                  </a:ext>
                </a:extLst>
              </a:tr>
              <a:tr h="159333"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Qualifications  and ID 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To be sent in with applications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extLst>
                  <a:ext uri="{0D108BD9-81ED-4DB2-BD59-A6C34878D82A}">
                    <a16:rowId xmlns:a16="http://schemas.microsoft.com/office/drawing/2014/main" val="2708141183"/>
                  </a:ext>
                </a:extLst>
              </a:tr>
              <a:tr h="230148"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Shortlisting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Thursday 18</a:t>
                      </a:r>
                      <a:r>
                        <a:rPr lang="en-GB" sz="1000" baseline="30000">
                          <a:effectLst/>
                        </a:rPr>
                        <a:t>th &amp; </a:t>
                      </a:r>
                      <a:r>
                        <a:rPr lang="en-GB" sz="1000">
                          <a:effectLst/>
                        </a:rPr>
                        <a:t> Friday 19</a:t>
                      </a:r>
                      <a:r>
                        <a:rPr lang="en-GB" sz="1000" baseline="30000">
                          <a:effectLst/>
                        </a:rPr>
                        <a:t>th</a:t>
                      </a:r>
                      <a:r>
                        <a:rPr lang="en-GB" sz="1000">
                          <a:effectLst/>
                        </a:rPr>
                        <a:t> November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extLst>
                  <a:ext uri="{0D108BD9-81ED-4DB2-BD59-A6C34878D82A}">
                    <a16:rowId xmlns:a16="http://schemas.microsoft.com/office/drawing/2014/main" val="1820446113"/>
                  </a:ext>
                </a:extLst>
              </a:tr>
              <a:tr h="159333"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Maths and English Assessment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Monday 22</a:t>
                      </a:r>
                      <a:r>
                        <a:rPr lang="en-GB" sz="1000" baseline="30000">
                          <a:effectLst/>
                        </a:rPr>
                        <a:t>nd</a:t>
                      </a:r>
                      <a:r>
                        <a:rPr lang="en-GB" sz="1000">
                          <a:effectLst/>
                        </a:rPr>
                        <a:t> and Tuesday 23</a:t>
                      </a:r>
                      <a:r>
                        <a:rPr lang="en-GB" sz="1000" baseline="30000">
                          <a:effectLst/>
                        </a:rPr>
                        <a:t>rd</a:t>
                      </a:r>
                      <a:r>
                        <a:rPr lang="en-GB" sz="1000">
                          <a:effectLst/>
                        </a:rPr>
                        <a:t> November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extLst>
                  <a:ext uri="{0D108BD9-81ED-4DB2-BD59-A6C34878D82A}">
                    <a16:rowId xmlns:a16="http://schemas.microsoft.com/office/drawing/2014/main" val="1478597184"/>
                  </a:ext>
                </a:extLst>
              </a:tr>
              <a:tr h="300962"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Interviews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W/C 22</a:t>
                      </a:r>
                      <a:r>
                        <a:rPr lang="en-GB" sz="1000" baseline="30000">
                          <a:effectLst/>
                        </a:rPr>
                        <a:t>nd</a:t>
                      </a:r>
                      <a:r>
                        <a:rPr lang="en-GB" sz="1000">
                          <a:effectLst/>
                        </a:rPr>
                        <a:t> November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extLst>
                  <a:ext uri="{0D108BD9-81ED-4DB2-BD59-A6C34878D82A}">
                    <a16:rowId xmlns:a16="http://schemas.microsoft.com/office/drawing/2014/main" val="592438368"/>
                  </a:ext>
                </a:extLst>
              </a:tr>
              <a:tr h="300962"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Decision day - Outcome email sent to applicants 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Friday 26t</a:t>
                      </a:r>
                      <a:r>
                        <a:rPr lang="en-GB" sz="1000" baseline="30000">
                          <a:effectLst/>
                        </a:rPr>
                        <a:t>h</a:t>
                      </a:r>
                      <a:r>
                        <a:rPr lang="en-GB" sz="1000">
                          <a:effectLst/>
                        </a:rPr>
                        <a:t>  November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extLst>
                  <a:ext uri="{0D108BD9-81ED-4DB2-BD59-A6C34878D82A}">
                    <a16:rowId xmlns:a16="http://schemas.microsoft.com/office/drawing/2014/main" val="572830040"/>
                  </a:ext>
                </a:extLst>
              </a:tr>
              <a:tr h="265555"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Onboarding application - Links out to apprentices by 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Monday 29</a:t>
                      </a:r>
                      <a:r>
                        <a:rPr lang="en-GB" sz="1000" baseline="30000">
                          <a:effectLst/>
                        </a:rPr>
                        <a:t>th</a:t>
                      </a:r>
                      <a:r>
                        <a:rPr lang="en-GB" sz="1000">
                          <a:effectLst/>
                        </a:rPr>
                        <a:t> November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extLst>
                  <a:ext uri="{0D108BD9-81ED-4DB2-BD59-A6C34878D82A}">
                    <a16:rowId xmlns:a16="http://schemas.microsoft.com/office/drawing/2014/main" val="2108395371"/>
                  </a:ext>
                </a:extLst>
              </a:tr>
              <a:tr h="354073"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Online Onboarding - </a:t>
                      </a:r>
                      <a:br>
                        <a:rPr lang="en-GB" sz="1000">
                          <a:effectLst/>
                        </a:rPr>
                      </a:br>
                      <a:r>
                        <a:rPr lang="en-GB" sz="1000">
                          <a:effectLst/>
                        </a:rPr>
                        <a:t>Applicant to Complete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Wednesday 1</a:t>
                      </a:r>
                      <a:r>
                        <a:rPr lang="en-GB" sz="1000" baseline="30000">
                          <a:effectLst/>
                        </a:rPr>
                        <a:t>st</a:t>
                      </a:r>
                      <a:r>
                        <a:rPr lang="en-GB" sz="1000">
                          <a:effectLst/>
                        </a:rPr>
                        <a:t> December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extLst>
                  <a:ext uri="{0D108BD9-81ED-4DB2-BD59-A6C34878D82A}">
                    <a16:rowId xmlns:a16="http://schemas.microsoft.com/office/drawing/2014/main" val="3461070477"/>
                  </a:ext>
                </a:extLst>
              </a:tr>
              <a:tr h="354073"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Online Onboarding, -</a:t>
                      </a:r>
                      <a:br>
                        <a:rPr lang="en-GB" sz="1000">
                          <a:effectLst/>
                        </a:rPr>
                      </a:br>
                      <a:r>
                        <a:rPr lang="en-GB" sz="1000">
                          <a:effectLst/>
                        </a:rPr>
                        <a:t>Line Manager to Complete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Friday 3</a:t>
                      </a:r>
                      <a:r>
                        <a:rPr lang="en-GB" sz="1000" baseline="30000">
                          <a:effectLst/>
                        </a:rPr>
                        <a:t>rd</a:t>
                      </a:r>
                      <a:r>
                        <a:rPr lang="en-GB" sz="1000">
                          <a:effectLst/>
                        </a:rPr>
                        <a:t> December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extLst>
                  <a:ext uri="{0D108BD9-81ED-4DB2-BD59-A6C34878D82A}">
                    <a16:rowId xmlns:a16="http://schemas.microsoft.com/office/drawing/2014/main" val="3111718705"/>
                  </a:ext>
                </a:extLst>
              </a:tr>
              <a:tr h="241950"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Onboarding Completed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Monday  6</a:t>
                      </a:r>
                      <a:r>
                        <a:rPr lang="en-GB" sz="1000" baseline="30000">
                          <a:effectLst/>
                        </a:rPr>
                        <a:t>th</a:t>
                      </a:r>
                      <a:r>
                        <a:rPr lang="en-GB" sz="1000">
                          <a:effectLst/>
                        </a:rPr>
                        <a:t> December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extLst>
                  <a:ext uri="{0D108BD9-81ED-4DB2-BD59-A6C34878D82A}">
                    <a16:rowId xmlns:a16="http://schemas.microsoft.com/office/drawing/2014/main" val="2367928987"/>
                  </a:ext>
                </a:extLst>
              </a:tr>
              <a:tr h="241950"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Programme Start Date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W/C 20</a:t>
                      </a:r>
                      <a:r>
                        <a:rPr lang="en-GB" sz="1000" baseline="30000" dirty="0">
                          <a:effectLst/>
                        </a:rPr>
                        <a:t>th</a:t>
                      </a:r>
                      <a:r>
                        <a:rPr lang="en-GB" sz="1000" dirty="0">
                          <a:effectLst/>
                        </a:rPr>
                        <a:t> December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563" marR="29563" marT="4106" marB="4106" anchor="ctr"/>
                </a:tc>
                <a:extLst>
                  <a:ext uri="{0D108BD9-81ED-4DB2-BD59-A6C34878D82A}">
                    <a16:rowId xmlns:a16="http://schemas.microsoft.com/office/drawing/2014/main" val="20503899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6636573"/>
      </p:ext>
    </p:extLst>
  </p:cSld>
  <p:clrMapOvr>
    <a:masterClrMapping/>
  </p:clrMapOvr>
</p:sld>
</file>

<file path=ppt/theme/theme1.xml><?xml version="1.0" encoding="utf-8"?>
<a:theme xmlns:a="http://schemas.openxmlformats.org/drawingml/2006/main" name="HEE">
  <a:themeElements>
    <a:clrScheme name="NHS">
      <a:dk1>
        <a:srgbClr val="005EB8"/>
      </a:dk1>
      <a:lt1>
        <a:srgbClr val="FFFFFF"/>
      </a:lt1>
      <a:dk2>
        <a:srgbClr val="0071CE"/>
      </a:dk2>
      <a:lt2>
        <a:srgbClr val="E8EDEE"/>
      </a:lt2>
      <a:accent1>
        <a:srgbClr val="41B6E6"/>
      </a:accent1>
      <a:accent2>
        <a:srgbClr val="00A9CE"/>
      </a:accent2>
      <a:accent3>
        <a:srgbClr val="003087"/>
      </a:accent3>
      <a:accent4>
        <a:srgbClr val="005EB8"/>
      </a:accent4>
      <a:accent5>
        <a:srgbClr val="AE2473"/>
      </a:accent5>
      <a:accent6>
        <a:srgbClr val="78BE20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E" id="{40B58ABE-F0EB-D841-B223-66075CE7CD45}" vid="{7644B2A3-1AD5-8C46-9520-D28DCA799E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54AC882B70A04991C28CEB89B74204" ma:contentTypeVersion="14" ma:contentTypeDescription="Create a new document." ma:contentTypeScope="" ma:versionID="6cbc5f9a8e401c8e9574ff9dc890995f">
  <xsd:schema xmlns:xsd="http://www.w3.org/2001/XMLSchema" xmlns:xs="http://www.w3.org/2001/XMLSchema" xmlns:p="http://schemas.microsoft.com/office/2006/metadata/properties" xmlns:ns2="2b4b3c88-c43d-4eb9-af3b-4800b14d4fa5" xmlns:ns3="1019b73d-4ebc-41e2-8b0b-ddc729e07acc" targetNamespace="http://schemas.microsoft.com/office/2006/metadata/properties" ma:root="true" ma:fieldsID="ba2b66ede17e3c54772457c47bceb3d0" ns2:_="" ns3:_="">
    <xsd:import namespace="2b4b3c88-c43d-4eb9-af3b-4800b14d4fa5"/>
    <xsd:import namespace="1019b73d-4ebc-41e2-8b0b-ddc729e07a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Own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4b3c88-c43d-4eb9-af3b-4800b14d4f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Owner" ma:index="21" nillable="true" ma:displayName="Owner" ma:description="Who attends this meeting" ma:format="Dropdown" ma:list="UserInfo" ma:SharePointGroup="0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19b73d-4ebc-41e2-8b0b-ddc729e07ac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2b4b3c88-c43d-4eb9-af3b-4800b14d4fa5">
      <UserInfo>
        <DisplayName/>
        <AccountId xsi:nil="true"/>
        <AccountType/>
      </UserInfo>
    </Owner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4ED5D1-8556-4254-A178-4D4E7E096A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4b3c88-c43d-4eb9-af3b-4800b14d4fa5"/>
    <ds:schemaRef ds:uri="1019b73d-4ebc-41e2-8b0b-ddc729e07a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AE29F83-6AE3-4485-97C8-0A865475D4EB}">
  <ds:schemaRefs>
    <ds:schemaRef ds:uri="http://purl.org/dc/dcmitype/"/>
    <ds:schemaRef ds:uri="2b4b3c88-c43d-4eb9-af3b-4800b14d4fa5"/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1019b73d-4ebc-41e2-8b0b-ddc729e07acc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31EC99C-AD65-4B8F-8DE3-ACB19552519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HEE</Template>
  <TotalTime>1438</TotalTime>
  <Words>862</Words>
  <Application>Microsoft Office PowerPoint</Application>
  <PresentationFormat>On-screen Show (16:9)</PresentationFormat>
  <Paragraphs>143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HEE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Studio Whatever</dc:creator>
  <cp:lastModifiedBy>Helene Clark</cp:lastModifiedBy>
  <cp:revision>5</cp:revision>
  <dcterms:created xsi:type="dcterms:W3CDTF">2021-04-06T16:42:50Z</dcterms:created>
  <dcterms:modified xsi:type="dcterms:W3CDTF">2023-08-18T14:52:45Z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0x010100E854AC882B70A04991C28CEB89B74204</vt:lpwstr>
  </property>
</Properties>
</file>